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12192000"/>
  <p:notesSz cx="6858000" cy="9144000"/>
  <p:embeddedFontLst>
    <p:embeddedFont>
      <p:font typeface="Roboto"/>
      <p:regular r:id="rId38"/>
      <p:bold r:id="rId39"/>
      <p:italic r:id="rId40"/>
      <p:boldItalic r:id="rId41"/>
    </p:embeddedFont>
    <p:embeddedFont>
      <p:font typeface="Helvetica Neue"/>
      <p:regular r:id="rId42"/>
      <p:bold r:id="rId43"/>
      <p:italic r:id="rId44"/>
      <p:boldItalic r:id="rId45"/>
    </p:embeddedFont>
    <p:embeddedFont>
      <p:font typeface="Merriweather"/>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HelveticaNeue-regular.fntdata"/><Relationship Id="rId41" Type="http://schemas.openxmlformats.org/officeDocument/2006/relationships/font" Target="fonts/Roboto-boldItalic.fntdata"/><Relationship Id="rId44" Type="http://schemas.openxmlformats.org/officeDocument/2006/relationships/font" Target="fonts/HelveticaNeue-italic.fntdata"/><Relationship Id="rId43" Type="http://schemas.openxmlformats.org/officeDocument/2006/relationships/font" Target="fonts/HelveticaNeue-bold.fntdata"/><Relationship Id="rId46" Type="http://schemas.openxmlformats.org/officeDocument/2006/relationships/font" Target="fonts/Merriweather-regular.fntdata"/><Relationship Id="rId45" Type="http://schemas.openxmlformats.org/officeDocument/2006/relationships/font" Target="fonts/HelveticaNeue-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erriweather-italic.fntdata"/><Relationship Id="rId47" Type="http://schemas.openxmlformats.org/officeDocument/2006/relationships/font" Target="fonts/Merriweather-bold.fntdata"/><Relationship Id="rId49" Type="http://schemas.openxmlformats.org/officeDocument/2006/relationships/font" Target="fonts/Merriweather-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Boosting_(meta-algorithm)"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Boosting_(meta-algorithm)"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Normal_distribution" TargetMode="External"/><Relationship Id="rId3" Type="http://schemas.openxmlformats.org/officeDocument/2006/relationships/hyperlink" Target="https://en.wikipedia.org/wiki/Binomial_proportion_confidence_interval#cite_note-Wallis2013-2" TargetMode="External"/><Relationship Id="rId4" Type="http://schemas.openxmlformats.org/officeDocument/2006/relationships/hyperlink" Target="https://en.wikipedia.org/wiki/Central_limit_theorem" TargetMode="External"/><Relationship Id="rId9" Type="http://schemas.openxmlformats.org/officeDocument/2006/relationships/hyperlink" Target="https://en.wikipedia.org/wiki/Probit" TargetMode="External"/><Relationship Id="rId5" Type="http://schemas.openxmlformats.org/officeDocument/2006/relationships/hyperlink" Target="https://en.wikipedia.org/wiki/Binomial_proportion_confidence_interval#cite_note-Brown2001-3" TargetMode="External"/><Relationship Id="rId6" Type="http://schemas.openxmlformats.org/officeDocument/2006/relationships/hyperlink" Target="https://en.wikipedia.org/wiki/Binomial_proportion_confidence_interval#cite_note-Brown2001-3" TargetMode="External"/><Relationship Id="rId7" Type="http://schemas.openxmlformats.org/officeDocument/2006/relationships/hyperlink" Target="https://en.wikipedia.org/wiki/Quantile" TargetMode="External"/><Relationship Id="rId8" Type="http://schemas.openxmlformats.org/officeDocument/2006/relationships/hyperlink" Target="https://en.wikipedia.org/wiki/Standard_normal_distributio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Normal_distribution" TargetMode="External"/><Relationship Id="rId3" Type="http://schemas.openxmlformats.org/officeDocument/2006/relationships/hyperlink" Target="https://en.wikipedia.org/wiki/Binomial_proportion_confidence_interval#cite_note-Wallis2013-2" TargetMode="External"/><Relationship Id="rId4" Type="http://schemas.openxmlformats.org/officeDocument/2006/relationships/hyperlink" Target="https://en.wikipedia.org/wiki/Central_limit_theorem" TargetMode="External"/><Relationship Id="rId9" Type="http://schemas.openxmlformats.org/officeDocument/2006/relationships/hyperlink" Target="https://en.wikipedia.org/wiki/Probit" TargetMode="External"/><Relationship Id="rId5" Type="http://schemas.openxmlformats.org/officeDocument/2006/relationships/hyperlink" Target="https://en.wikipedia.org/wiki/Binomial_proportion_confidence_interval#cite_note-Brown2001-3" TargetMode="External"/><Relationship Id="rId6" Type="http://schemas.openxmlformats.org/officeDocument/2006/relationships/hyperlink" Target="https://en.wikipedia.org/wiki/Binomial_proportion_confidence_interval#cite_note-Brown2001-3" TargetMode="External"/><Relationship Id="rId7" Type="http://schemas.openxmlformats.org/officeDocument/2006/relationships/hyperlink" Target="https://en.wikipedia.org/wiki/Quantile" TargetMode="External"/><Relationship Id="rId8" Type="http://schemas.openxmlformats.org/officeDocument/2006/relationships/hyperlink" Target="https://en.wikipedia.org/wiki/Standard_normal_distribution"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Normal_distribution" TargetMode="External"/><Relationship Id="rId3" Type="http://schemas.openxmlformats.org/officeDocument/2006/relationships/hyperlink" Target="https://en.wikipedia.org/wiki/Binomial_proportion_confidence_interval#cite_note-Wallis2013-2" TargetMode="External"/><Relationship Id="rId4" Type="http://schemas.openxmlformats.org/officeDocument/2006/relationships/hyperlink" Target="https://en.wikipedia.org/wiki/Central_limit_theorem" TargetMode="External"/><Relationship Id="rId9" Type="http://schemas.openxmlformats.org/officeDocument/2006/relationships/hyperlink" Target="https://en.wikipedia.org/wiki/Probit" TargetMode="External"/><Relationship Id="rId5" Type="http://schemas.openxmlformats.org/officeDocument/2006/relationships/hyperlink" Target="https://en.wikipedia.org/wiki/Binomial_proportion_confidence_interval#cite_note-Brown2001-3" TargetMode="External"/><Relationship Id="rId6" Type="http://schemas.openxmlformats.org/officeDocument/2006/relationships/hyperlink" Target="https://en.wikipedia.org/wiki/Binomial_proportion_confidence_interval#cite_note-Brown2001-3" TargetMode="External"/><Relationship Id="rId7" Type="http://schemas.openxmlformats.org/officeDocument/2006/relationships/hyperlink" Target="https://en.wikipedia.org/wiki/Quantile" TargetMode="External"/><Relationship Id="rId8" Type="http://schemas.openxmlformats.org/officeDocument/2006/relationships/hyperlink" Target="https://en.wikipedia.org/wiki/Standard_normal_distribution"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Normal_distribution" TargetMode="External"/><Relationship Id="rId3" Type="http://schemas.openxmlformats.org/officeDocument/2006/relationships/hyperlink" Target="https://en.wikipedia.org/wiki/Binomial_proportion_confidence_interval#cite_note-Wallis2013-2" TargetMode="External"/><Relationship Id="rId4" Type="http://schemas.openxmlformats.org/officeDocument/2006/relationships/hyperlink" Target="https://en.wikipedia.org/wiki/Central_limit_theorem" TargetMode="External"/><Relationship Id="rId9" Type="http://schemas.openxmlformats.org/officeDocument/2006/relationships/hyperlink" Target="https://en.wikipedia.org/wiki/Probit" TargetMode="External"/><Relationship Id="rId5" Type="http://schemas.openxmlformats.org/officeDocument/2006/relationships/hyperlink" Target="https://en.wikipedia.org/wiki/Binomial_proportion_confidence_interval#cite_note-Brown2001-3" TargetMode="External"/><Relationship Id="rId6" Type="http://schemas.openxmlformats.org/officeDocument/2006/relationships/hyperlink" Target="https://en.wikipedia.org/wiki/Binomial_proportion_confidence_interval#cite_note-Brown2001-3" TargetMode="External"/><Relationship Id="rId7" Type="http://schemas.openxmlformats.org/officeDocument/2006/relationships/hyperlink" Target="https://en.wikipedia.org/wiki/Quantile" TargetMode="External"/><Relationship Id="rId8" Type="http://schemas.openxmlformats.org/officeDocument/2006/relationships/hyperlink" Target="https://en.wikipedia.org/wiki/Standard_normal_distribution"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Normal_distribution" TargetMode="External"/><Relationship Id="rId3" Type="http://schemas.openxmlformats.org/officeDocument/2006/relationships/hyperlink" Target="https://en.wikipedia.org/wiki/Binomial_proportion_confidence_interval#cite_note-Wallis2013-2" TargetMode="External"/><Relationship Id="rId4" Type="http://schemas.openxmlformats.org/officeDocument/2006/relationships/hyperlink" Target="https://en.wikipedia.org/wiki/Central_limit_theorem" TargetMode="External"/><Relationship Id="rId9" Type="http://schemas.openxmlformats.org/officeDocument/2006/relationships/hyperlink" Target="https://en.wikipedia.org/wiki/Probit" TargetMode="External"/><Relationship Id="rId5" Type="http://schemas.openxmlformats.org/officeDocument/2006/relationships/hyperlink" Target="https://en.wikipedia.org/wiki/Binomial_proportion_confidence_interval#cite_note-Brown2001-3" TargetMode="External"/><Relationship Id="rId6" Type="http://schemas.openxmlformats.org/officeDocument/2006/relationships/hyperlink" Target="https://en.wikipedia.org/wiki/Binomial_proportion_confidence_interval#cite_note-Brown2001-3" TargetMode="External"/><Relationship Id="rId7" Type="http://schemas.openxmlformats.org/officeDocument/2006/relationships/hyperlink" Target="https://en.wikipedia.org/wiki/Quantile" TargetMode="External"/><Relationship Id="rId8" Type="http://schemas.openxmlformats.org/officeDocument/2006/relationships/hyperlink" Target="https://en.wikipedia.org/wiki/Standard_normal_distribution"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e2a0df093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4e2a0df093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f2adefba7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4f2adefba7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Linear model </a:t>
            </a:r>
            <a:r>
              <a:rPr lang="en-US"/>
              <a:t>assume that the true relationship between X and Y takes the form Y = β 0 + β 1 X + </a:t>
            </a:r>
            <a:r>
              <a:rPr b="1" lang="en-US"/>
              <a:t>e</a:t>
            </a:r>
            <a:r>
              <a:rPr lang="en-US"/>
              <a:t>, where </a:t>
            </a:r>
            <a:r>
              <a:rPr b="1" lang="en-US"/>
              <a:t>e</a:t>
            </a:r>
            <a:r>
              <a:rPr lang="en-US"/>
              <a:t> is a mean-zero random error term. The error term is a catch-all for what we miss with this simple model: the true relationship is probably not linear, there may be other variables that cause variation in Y , and there may be measurement error. We typically assume that the error term is </a:t>
            </a:r>
            <a:r>
              <a:rPr lang="en-US"/>
              <a:t>i</a:t>
            </a:r>
            <a:r>
              <a:rPr lang="en-US"/>
              <a:t>ndependent of 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Decision tree based models involve segmenting the predictor space into a number of simple regions. In order to make a prediction for a given observation, we typically use the mean or the mode of the training observations in the region to which it belongs. Since the set of splitting rules used to segment the predictor space can be summarized in a tree, these types of approaches are known as decision tree methods.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Bagging: </a:t>
            </a:r>
            <a:endParaRPr/>
          </a:p>
          <a:p>
            <a:pPr indent="0" lvl="0" marL="0" rtl="0" algn="l">
              <a:spcBef>
                <a:spcPts val="0"/>
              </a:spcBef>
              <a:spcAft>
                <a:spcPts val="0"/>
              </a:spcAft>
              <a:buNone/>
            </a:pPr>
            <a:r>
              <a:rPr lang="en-US"/>
              <a:t>To apply bagging to regression trees, we simply construct B regression trees using B bootstrapped training sets, and average the resulting predictions. These trees are grown deep, and are not pruned. Hence each individual tree has high variance, but low bias. Averaging these B trees reduces the variance.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RandomForest:</a:t>
            </a:r>
            <a:endParaRPr/>
          </a:p>
          <a:p>
            <a:pPr indent="0" lvl="0" marL="0" rtl="0" algn="l">
              <a:spcBef>
                <a:spcPts val="0"/>
              </a:spcBef>
              <a:spcAft>
                <a:spcPts val="0"/>
              </a:spcAft>
              <a:buNone/>
            </a:pPr>
            <a:r>
              <a:rPr lang="en-US"/>
              <a:t>As in bagging, we build a number of decision trees on bootstrapped training samples. But when building these decision trees, each time a split in a tree is considered, a random sample of m predictors is chosen as split candidates from the full set of p predictors. The split is allowed to use only one of those m predictors. A fresh sample of m predictors is taken at each split.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ExtraTrees:</a:t>
            </a:r>
            <a:endParaRPr/>
          </a:p>
          <a:p>
            <a:pPr indent="0" lvl="0" marL="0" rtl="0" algn="l">
              <a:spcBef>
                <a:spcPts val="0"/>
              </a:spcBef>
              <a:spcAft>
                <a:spcPts val="0"/>
              </a:spcAft>
              <a:buNone/>
            </a:pPr>
            <a:r>
              <a:rPr lang="en-US" sz="1050">
                <a:solidFill>
                  <a:srgbClr val="222222"/>
                </a:solidFill>
                <a:highlight>
                  <a:srgbClr val="FFFFFF"/>
                </a:highlight>
                <a:latin typeface="Arial"/>
                <a:ea typeface="Arial"/>
                <a:cs typeface="Arial"/>
                <a:sym typeface="Arial"/>
              </a:rPr>
              <a:t>While similar to ordinary random forests in that they are an ensemble of individual trees, there are two main differences: first, each tree is trained using the whole learning sample (rather than a bootstrap sample), and second, the top-down splitting in the tree learner is randomized. Instead of computing the locally </a:t>
            </a:r>
            <a:r>
              <a:rPr i="1" lang="en-US" sz="1050">
                <a:solidFill>
                  <a:srgbClr val="222222"/>
                </a:solidFill>
                <a:highlight>
                  <a:srgbClr val="FFFFFF"/>
                </a:highlight>
                <a:latin typeface="Arial"/>
                <a:ea typeface="Arial"/>
                <a:cs typeface="Arial"/>
                <a:sym typeface="Arial"/>
              </a:rPr>
              <a:t>optimal</a:t>
            </a:r>
            <a:r>
              <a:rPr lang="en-US" sz="1050">
                <a:solidFill>
                  <a:srgbClr val="222222"/>
                </a:solidFill>
                <a:highlight>
                  <a:srgbClr val="FFFFFF"/>
                </a:highlight>
                <a:latin typeface="Arial"/>
                <a:ea typeface="Arial"/>
                <a:cs typeface="Arial"/>
                <a:sym typeface="Arial"/>
              </a:rPr>
              <a:t> cut-point for each feature under consideration, a </a:t>
            </a:r>
            <a:r>
              <a:rPr i="1" lang="en-US" sz="1050">
                <a:solidFill>
                  <a:srgbClr val="222222"/>
                </a:solidFill>
                <a:highlight>
                  <a:srgbClr val="FFFFFF"/>
                </a:highlight>
                <a:latin typeface="Arial"/>
                <a:ea typeface="Arial"/>
                <a:cs typeface="Arial"/>
                <a:sym typeface="Arial"/>
              </a:rPr>
              <a:t>random</a:t>
            </a:r>
            <a:r>
              <a:rPr lang="en-US" sz="1050">
                <a:solidFill>
                  <a:srgbClr val="222222"/>
                </a:solidFill>
                <a:highlight>
                  <a:srgbClr val="FFFFFF"/>
                </a:highlight>
                <a:latin typeface="Arial"/>
                <a:ea typeface="Arial"/>
                <a:cs typeface="Arial"/>
                <a:sym typeface="Arial"/>
              </a:rPr>
              <a:t> cut-point is selected. This value is selected from a uniform distribution within the feature's empirical range (in the tree's training set). Then, of all the randomly generated splits, the split that yields the highest score is chosen to split the node. Similar to ordinary random forests, the number of randomly selected features to be considered at each node can be specified.</a:t>
            </a:r>
            <a:endParaRPr sz="1050">
              <a:solidFill>
                <a:srgbClr val="222222"/>
              </a:solidFill>
              <a:highlight>
                <a:srgbClr val="FFFFFF"/>
              </a:highlight>
              <a:latin typeface="Arial"/>
              <a:ea typeface="Arial"/>
              <a:cs typeface="Arial"/>
              <a:sym typeface="Arial"/>
            </a:endParaRPr>
          </a:p>
          <a:p>
            <a:pPr indent="0" lvl="0" marL="0" rtl="0" algn="l">
              <a:spcBef>
                <a:spcPts val="0"/>
              </a:spcBef>
              <a:spcAft>
                <a:spcPts val="0"/>
              </a:spcAft>
              <a:buNone/>
            </a:pPr>
            <a:r>
              <a:t/>
            </a:r>
            <a:endParaRPr sz="1050">
              <a:solidFill>
                <a:srgbClr val="222222"/>
              </a:solidFill>
              <a:highlight>
                <a:srgbClr val="FFFFFF"/>
              </a:highlight>
              <a:latin typeface="Arial"/>
              <a:ea typeface="Arial"/>
              <a:cs typeface="Arial"/>
              <a:sym typeface="Arial"/>
            </a:endParaRPr>
          </a:p>
          <a:p>
            <a:pPr indent="0" lvl="0" marL="0" rtl="0" algn="l">
              <a:spcBef>
                <a:spcPts val="0"/>
              </a:spcBef>
              <a:spcAft>
                <a:spcPts val="0"/>
              </a:spcAft>
              <a:buNone/>
            </a:pPr>
            <a:r>
              <a:rPr lang="en-US" sz="1050">
                <a:solidFill>
                  <a:srgbClr val="222222"/>
                </a:solidFill>
                <a:highlight>
                  <a:srgbClr val="FFFFFF"/>
                </a:highlight>
                <a:latin typeface="Arial"/>
                <a:ea typeface="Arial"/>
                <a:cs typeface="Arial"/>
                <a:sym typeface="Arial"/>
              </a:rPr>
              <a:t>Boosting:</a:t>
            </a:r>
            <a:endParaRPr sz="1050">
              <a:solidFill>
                <a:srgbClr val="222222"/>
              </a:solidFill>
              <a:highlight>
                <a:srgbClr val="FFFFFF"/>
              </a:highlight>
              <a:latin typeface="Arial"/>
              <a:ea typeface="Arial"/>
              <a:cs typeface="Arial"/>
              <a:sym typeface="Arial"/>
            </a:endParaRPr>
          </a:p>
          <a:p>
            <a:pPr indent="0" lvl="0" marL="0" marR="50800" rtl="0" algn="l">
              <a:lnSpc>
                <a:spcPct val="115000"/>
              </a:lnSpc>
              <a:spcBef>
                <a:spcPts val="1100"/>
              </a:spcBef>
              <a:spcAft>
                <a:spcPts val="0"/>
              </a:spcAft>
              <a:buClr>
                <a:srgbClr val="000000"/>
              </a:buClr>
              <a:buSzPts val="1100"/>
              <a:buFont typeface="Arial"/>
              <a:buNone/>
            </a:pPr>
            <a:r>
              <a:rPr lang="en-US" sz="1050">
                <a:solidFill>
                  <a:srgbClr val="3A4145"/>
                </a:solidFill>
                <a:latin typeface="Merriweather"/>
                <a:ea typeface="Merriweather"/>
                <a:cs typeface="Merriweather"/>
                <a:sym typeface="Merriweather"/>
              </a:rPr>
              <a:t>Instead of creating a single powerful model, </a:t>
            </a:r>
            <a:r>
              <a:rPr lang="en-US" sz="1050" u="sng">
                <a:solidFill>
                  <a:schemeClr val="hlink"/>
                </a:solidFill>
                <a:latin typeface="Merriweather"/>
                <a:ea typeface="Merriweather"/>
                <a:cs typeface="Merriweather"/>
                <a:sym typeface="Merriweather"/>
                <a:hlinkClick r:id="rId2"/>
              </a:rPr>
              <a:t>boosting</a:t>
            </a:r>
            <a:r>
              <a:rPr lang="en-US" sz="1050">
                <a:solidFill>
                  <a:srgbClr val="3A4145"/>
                </a:solidFill>
                <a:latin typeface="Merriweather"/>
                <a:ea typeface="Merriweather"/>
                <a:cs typeface="Merriweather"/>
                <a:sym typeface="Merriweather"/>
              </a:rPr>
              <a:t> combines multiple simple models into a single composite model. The idea is that, as we introduce more and more simple models, the overall model becomes stronger and stronger. In boosting terminology, the simple models are called </a:t>
            </a:r>
            <a:r>
              <a:rPr i="1" lang="en-US" sz="1050">
                <a:solidFill>
                  <a:srgbClr val="3A4145"/>
                </a:solidFill>
                <a:latin typeface="Merriweather"/>
                <a:ea typeface="Merriweather"/>
                <a:cs typeface="Merriweather"/>
                <a:sym typeface="Merriweather"/>
              </a:rPr>
              <a:t>weak models</a:t>
            </a:r>
            <a:r>
              <a:rPr lang="en-US" sz="1050">
                <a:solidFill>
                  <a:srgbClr val="3A4145"/>
                </a:solidFill>
                <a:latin typeface="Merriweather"/>
                <a:ea typeface="Merriweather"/>
                <a:cs typeface="Merriweather"/>
                <a:sym typeface="Merriweather"/>
              </a:rPr>
              <a:t> or </a:t>
            </a:r>
            <a:r>
              <a:rPr i="1" lang="en-US" sz="1050">
                <a:solidFill>
                  <a:srgbClr val="3A4145"/>
                </a:solidFill>
                <a:latin typeface="Merriweather"/>
                <a:ea typeface="Merriweather"/>
                <a:cs typeface="Merriweather"/>
                <a:sym typeface="Merriweather"/>
              </a:rPr>
              <a:t>weak learners</a:t>
            </a:r>
            <a:r>
              <a:rPr lang="en-US" sz="1050">
                <a:solidFill>
                  <a:srgbClr val="3A4145"/>
                </a:solidFill>
                <a:latin typeface="Merriweather"/>
                <a:ea typeface="Merriweather"/>
                <a:cs typeface="Merriweather"/>
                <a:sym typeface="Merriweather"/>
              </a:rPr>
              <a:t>.</a:t>
            </a:r>
            <a:endParaRPr sz="1050">
              <a:solidFill>
                <a:srgbClr val="3A4145"/>
              </a:solidFill>
              <a:latin typeface="Merriweather"/>
              <a:ea typeface="Merriweather"/>
              <a:cs typeface="Merriweather"/>
              <a:sym typeface="Merriweather"/>
            </a:endParaRPr>
          </a:p>
          <a:p>
            <a:pPr indent="0" lvl="0" marL="0" marR="50800" rtl="0" algn="l">
              <a:lnSpc>
                <a:spcPct val="115000"/>
              </a:lnSpc>
              <a:spcBef>
                <a:spcPts val="1100"/>
              </a:spcBef>
              <a:spcAft>
                <a:spcPts val="0"/>
              </a:spcAft>
              <a:buClr>
                <a:srgbClr val="000000"/>
              </a:buClr>
              <a:buSzPts val="1100"/>
              <a:buFont typeface="Arial"/>
              <a:buNone/>
            </a:pPr>
            <a:r>
              <a:rPr lang="en-US" sz="1050">
                <a:solidFill>
                  <a:srgbClr val="3A4145"/>
                </a:solidFill>
                <a:latin typeface="Merriweather"/>
                <a:ea typeface="Merriweather"/>
                <a:cs typeface="Merriweather"/>
                <a:sym typeface="Merriweather"/>
              </a:rPr>
              <a:t>To improve its predictions, gradient boosting looks at the difference between its current approximation, y_pred, and the known correct target vector, y_true, which is called the residual, y_true - y_pred. It then trains a weak model that maps feature vector  to that residual vector. Adding a residual predicted by a weak model to an existing model's approximation nudges the model towards the correct target. Adding lots of these nudges, improves the overall models approximation. The residual is negative gradient of L2 loss. </a:t>
            </a:r>
            <a:endParaRPr sz="1050">
              <a:solidFill>
                <a:srgbClr val="3A4145"/>
              </a:solidFill>
              <a:latin typeface="Merriweather"/>
              <a:ea typeface="Merriweather"/>
              <a:cs typeface="Merriweather"/>
              <a:sym typeface="Merriweather"/>
            </a:endParaRPr>
          </a:p>
          <a:p>
            <a:pPr indent="0" lvl="0" marL="0" rtl="0" algn="l">
              <a:spcBef>
                <a:spcPts val="1100"/>
              </a:spcBef>
              <a:spcAft>
                <a:spcPts val="0"/>
              </a:spcAft>
              <a:buNone/>
            </a:pPr>
            <a:r>
              <a:t/>
            </a:r>
            <a:endParaRPr sz="1050">
              <a:solidFill>
                <a:srgbClr val="222222"/>
              </a:solidFill>
              <a:highlight>
                <a:srgbClr val="FFFFFF"/>
              </a:highlight>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420" name="Google Shape;42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4ae04b4ad0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g4ae04b4ad0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4eb94925a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Linear model assume that the true relationship between X and Y takes the form Y = β 0 + β 1 X + </a:t>
            </a:r>
            <a:r>
              <a:rPr b="1" lang="en-US"/>
              <a:t>e</a:t>
            </a:r>
            <a:r>
              <a:rPr lang="en-US"/>
              <a:t>, where </a:t>
            </a:r>
            <a:r>
              <a:rPr b="1" lang="en-US"/>
              <a:t>e</a:t>
            </a:r>
            <a:r>
              <a:rPr lang="en-US"/>
              <a:t> is a mean-zero random error term. The error term is a catch-all for what we miss with this simple model: the true relationship is probably not linear, there may be other variables that cause variation in Y , and there may be measurement error. We typically assume that the error term is independent of 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Decision tree based models involve segmenting the predictor space into a number of simple regions. In order to make a prediction for a given observation, we typically use the mean or the mode of the training observations in the region to which it belongs. Since the set of splitting rules used to segment the predictor space can be summarized in a tree, these types of approaches are known as decision tree methods.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Bagging: </a:t>
            </a:r>
            <a:endParaRPr/>
          </a:p>
          <a:p>
            <a:pPr indent="0" lvl="0" marL="0" rtl="0" algn="l">
              <a:spcBef>
                <a:spcPts val="0"/>
              </a:spcBef>
              <a:spcAft>
                <a:spcPts val="0"/>
              </a:spcAft>
              <a:buNone/>
            </a:pPr>
            <a:r>
              <a:rPr lang="en-US"/>
              <a:t>To apply bagging to regression trees, we simply construct B regression trees using B bootstrapped training sets, and average the resulting predictions. These trees are grown deep, and are not pruned. Hence each individual tree has high variance, but low bias. Averaging these B trees reduces the variance.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RandomForest:</a:t>
            </a:r>
            <a:endParaRPr/>
          </a:p>
          <a:p>
            <a:pPr indent="0" lvl="0" marL="0" rtl="0" algn="l">
              <a:spcBef>
                <a:spcPts val="0"/>
              </a:spcBef>
              <a:spcAft>
                <a:spcPts val="0"/>
              </a:spcAft>
              <a:buNone/>
            </a:pPr>
            <a:r>
              <a:rPr lang="en-US"/>
              <a:t>As in bagging, we build a number of decision trees on bootstrapped training samples. But when building these decision trees, each time a split in a tree is considered, a random sample of m predictors is chosen as split candidates from the full set of p predictors. The split is allowed to use only one of those m predictors. A fresh sample of m predictors is taken at each split.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ExtraTrees:</a:t>
            </a:r>
            <a:endParaRPr/>
          </a:p>
          <a:p>
            <a:pPr indent="0" lvl="0" marL="0" rtl="0" algn="l">
              <a:spcBef>
                <a:spcPts val="0"/>
              </a:spcBef>
              <a:spcAft>
                <a:spcPts val="0"/>
              </a:spcAft>
              <a:buNone/>
            </a:pPr>
            <a:r>
              <a:rPr lang="en-US" sz="1050">
                <a:solidFill>
                  <a:srgbClr val="222222"/>
                </a:solidFill>
                <a:highlight>
                  <a:srgbClr val="FFFFFF"/>
                </a:highlight>
                <a:latin typeface="Arial"/>
                <a:ea typeface="Arial"/>
                <a:cs typeface="Arial"/>
                <a:sym typeface="Arial"/>
              </a:rPr>
              <a:t>While similar to ordinary random forests in that they are an ensemble of individual trees, there are two main differences: first, each tree is trained using the whole learning sample (rather than a bootstrap sample), and second, the top-down splitting in the tree learner is randomized. Instead of computing the locally </a:t>
            </a:r>
            <a:r>
              <a:rPr i="1" lang="en-US" sz="1050">
                <a:solidFill>
                  <a:srgbClr val="222222"/>
                </a:solidFill>
                <a:highlight>
                  <a:srgbClr val="FFFFFF"/>
                </a:highlight>
                <a:latin typeface="Arial"/>
                <a:ea typeface="Arial"/>
                <a:cs typeface="Arial"/>
                <a:sym typeface="Arial"/>
              </a:rPr>
              <a:t>optimal</a:t>
            </a:r>
            <a:r>
              <a:rPr lang="en-US" sz="1050">
                <a:solidFill>
                  <a:srgbClr val="222222"/>
                </a:solidFill>
                <a:highlight>
                  <a:srgbClr val="FFFFFF"/>
                </a:highlight>
                <a:latin typeface="Arial"/>
                <a:ea typeface="Arial"/>
                <a:cs typeface="Arial"/>
                <a:sym typeface="Arial"/>
              </a:rPr>
              <a:t> cut-point for each feature under consideration, a </a:t>
            </a:r>
            <a:r>
              <a:rPr i="1" lang="en-US" sz="1050">
                <a:solidFill>
                  <a:srgbClr val="222222"/>
                </a:solidFill>
                <a:highlight>
                  <a:srgbClr val="FFFFFF"/>
                </a:highlight>
                <a:latin typeface="Arial"/>
                <a:ea typeface="Arial"/>
                <a:cs typeface="Arial"/>
                <a:sym typeface="Arial"/>
              </a:rPr>
              <a:t>random</a:t>
            </a:r>
            <a:r>
              <a:rPr lang="en-US" sz="1050">
                <a:solidFill>
                  <a:srgbClr val="222222"/>
                </a:solidFill>
                <a:highlight>
                  <a:srgbClr val="FFFFFF"/>
                </a:highlight>
                <a:latin typeface="Arial"/>
                <a:ea typeface="Arial"/>
                <a:cs typeface="Arial"/>
                <a:sym typeface="Arial"/>
              </a:rPr>
              <a:t> cut-point is selected. This value is selected from a uniform distribution within the feature's empirical range (in the tree's training set). Then, of all the randomly generated splits, the split that yields the highest score is chosen to split the node. Similar to ordinary random forests, the number of randomly selected features to be considered at each node can be specified.</a:t>
            </a:r>
            <a:endParaRPr sz="1050">
              <a:solidFill>
                <a:srgbClr val="222222"/>
              </a:solidFill>
              <a:highlight>
                <a:srgbClr val="FFFFFF"/>
              </a:highlight>
              <a:latin typeface="Arial"/>
              <a:ea typeface="Arial"/>
              <a:cs typeface="Arial"/>
              <a:sym typeface="Arial"/>
            </a:endParaRPr>
          </a:p>
          <a:p>
            <a:pPr indent="0" lvl="0" marL="0" rtl="0" algn="l">
              <a:spcBef>
                <a:spcPts val="0"/>
              </a:spcBef>
              <a:spcAft>
                <a:spcPts val="0"/>
              </a:spcAft>
              <a:buNone/>
            </a:pPr>
            <a:r>
              <a:t/>
            </a:r>
            <a:endParaRPr sz="1050">
              <a:solidFill>
                <a:srgbClr val="222222"/>
              </a:solidFill>
              <a:highlight>
                <a:srgbClr val="FFFFFF"/>
              </a:highlight>
              <a:latin typeface="Arial"/>
              <a:ea typeface="Arial"/>
              <a:cs typeface="Arial"/>
              <a:sym typeface="Arial"/>
            </a:endParaRPr>
          </a:p>
          <a:p>
            <a:pPr indent="0" lvl="0" marL="0" rtl="0" algn="l">
              <a:spcBef>
                <a:spcPts val="0"/>
              </a:spcBef>
              <a:spcAft>
                <a:spcPts val="0"/>
              </a:spcAft>
              <a:buNone/>
            </a:pPr>
            <a:r>
              <a:rPr lang="en-US" sz="1050">
                <a:solidFill>
                  <a:srgbClr val="222222"/>
                </a:solidFill>
                <a:highlight>
                  <a:srgbClr val="FFFFFF"/>
                </a:highlight>
                <a:latin typeface="Arial"/>
                <a:ea typeface="Arial"/>
                <a:cs typeface="Arial"/>
                <a:sym typeface="Arial"/>
              </a:rPr>
              <a:t>Boosting:</a:t>
            </a:r>
            <a:endParaRPr sz="1050">
              <a:solidFill>
                <a:srgbClr val="222222"/>
              </a:solidFill>
              <a:highlight>
                <a:srgbClr val="FFFFFF"/>
              </a:highlight>
              <a:latin typeface="Arial"/>
              <a:ea typeface="Arial"/>
              <a:cs typeface="Arial"/>
              <a:sym typeface="Arial"/>
            </a:endParaRPr>
          </a:p>
          <a:p>
            <a:pPr indent="0" lvl="0" marL="0" marR="50800" rtl="0" algn="l">
              <a:lnSpc>
                <a:spcPct val="115000"/>
              </a:lnSpc>
              <a:spcBef>
                <a:spcPts val="1100"/>
              </a:spcBef>
              <a:spcAft>
                <a:spcPts val="0"/>
              </a:spcAft>
              <a:buClr>
                <a:srgbClr val="000000"/>
              </a:buClr>
              <a:buSzPts val="1100"/>
              <a:buFont typeface="Arial"/>
              <a:buNone/>
            </a:pPr>
            <a:r>
              <a:rPr lang="en-US" sz="1050">
                <a:solidFill>
                  <a:srgbClr val="3A4145"/>
                </a:solidFill>
                <a:latin typeface="Merriweather"/>
                <a:ea typeface="Merriweather"/>
                <a:cs typeface="Merriweather"/>
                <a:sym typeface="Merriweather"/>
              </a:rPr>
              <a:t>Instead of creating a single powerful model, </a:t>
            </a:r>
            <a:r>
              <a:rPr lang="en-US" sz="1050" u="sng">
                <a:solidFill>
                  <a:schemeClr val="hlink"/>
                </a:solidFill>
                <a:latin typeface="Merriweather"/>
                <a:ea typeface="Merriweather"/>
                <a:cs typeface="Merriweather"/>
                <a:sym typeface="Merriweather"/>
                <a:hlinkClick r:id="rId2"/>
              </a:rPr>
              <a:t>boosting</a:t>
            </a:r>
            <a:r>
              <a:rPr lang="en-US" sz="1050">
                <a:solidFill>
                  <a:srgbClr val="3A4145"/>
                </a:solidFill>
                <a:latin typeface="Merriweather"/>
                <a:ea typeface="Merriweather"/>
                <a:cs typeface="Merriweather"/>
                <a:sym typeface="Merriweather"/>
              </a:rPr>
              <a:t> combines multiple simple models into a single composite model. The idea is that, as we introduce more and more simple models, the overall model becomes stronger and stronger. In boosting terminology, the simple models are called </a:t>
            </a:r>
            <a:r>
              <a:rPr i="1" lang="en-US" sz="1050">
                <a:solidFill>
                  <a:srgbClr val="3A4145"/>
                </a:solidFill>
                <a:latin typeface="Merriweather"/>
                <a:ea typeface="Merriweather"/>
                <a:cs typeface="Merriweather"/>
                <a:sym typeface="Merriweather"/>
              </a:rPr>
              <a:t>weak models</a:t>
            </a:r>
            <a:r>
              <a:rPr lang="en-US" sz="1050">
                <a:solidFill>
                  <a:srgbClr val="3A4145"/>
                </a:solidFill>
                <a:latin typeface="Merriweather"/>
                <a:ea typeface="Merriweather"/>
                <a:cs typeface="Merriweather"/>
                <a:sym typeface="Merriweather"/>
              </a:rPr>
              <a:t> or </a:t>
            </a:r>
            <a:r>
              <a:rPr i="1" lang="en-US" sz="1050">
                <a:solidFill>
                  <a:srgbClr val="3A4145"/>
                </a:solidFill>
                <a:latin typeface="Merriweather"/>
                <a:ea typeface="Merriweather"/>
                <a:cs typeface="Merriweather"/>
                <a:sym typeface="Merriweather"/>
              </a:rPr>
              <a:t>weak learners</a:t>
            </a:r>
            <a:r>
              <a:rPr lang="en-US" sz="1050">
                <a:solidFill>
                  <a:srgbClr val="3A4145"/>
                </a:solidFill>
                <a:latin typeface="Merriweather"/>
                <a:ea typeface="Merriweather"/>
                <a:cs typeface="Merriweather"/>
                <a:sym typeface="Merriweather"/>
              </a:rPr>
              <a:t>.</a:t>
            </a:r>
            <a:endParaRPr sz="1050">
              <a:solidFill>
                <a:srgbClr val="3A4145"/>
              </a:solidFill>
              <a:latin typeface="Merriweather"/>
              <a:ea typeface="Merriweather"/>
              <a:cs typeface="Merriweather"/>
              <a:sym typeface="Merriweather"/>
            </a:endParaRPr>
          </a:p>
          <a:p>
            <a:pPr indent="0" lvl="0" marL="0" marR="50800" rtl="0" algn="l">
              <a:lnSpc>
                <a:spcPct val="115000"/>
              </a:lnSpc>
              <a:spcBef>
                <a:spcPts val="1100"/>
              </a:spcBef>
              <a:spcAft>
                <a:spcPts val="0"/>
              </a:spcAft>
              <a:buClr>
                <a:srgbClr val="000000"/>
              </a:buClr>
              <a:buSzPts val="1100"/>
              <a:buFont typeface="Arial"/>
              <a:buNone/>
            </a:pPr>
            <a:r>
              <a:rPr lang="en-US" sz="1050">
                <a:solidFill>
                  <a:srgbClr val="3A4145"/>
                </a:solidFill>
                <a:latin typeface="Merriweather"/>
                <a:ea typeface="Merriweather"/>
                <a:cs typeface="Merriweather"/>
                <a:sym typeface="Merriweather"/>
              </a:rPr>
              <a:t>To improve its predictions, gradient boosting looks at the difference between its current approximation, y_pred, and the known correct target vector, y_true, which is called the residual, y_true - y_pred. It then trains a weak model that maps feature vector  to that residual vector. Adding a residual predicted by a weak model to an existing model's approximation nudges the model towards the correct target. Adding lots of these nudges, improves the overall models approximation. The residual is negative gradient of L2 loss. </a:t>
            </a:r>
            <a:endParaRPr sz="1050">
              <a:solidFill>
                <a:srgbClr val="3A4145"/>
              </a:solidFill>
              <a:latin typeface="Merriweather"/>
              <a:ea typeface="Merriweather"/>
              <a:cs typeface="Merriweather"/>
              <a:sym typeface="Merriweather"/>
            </a:endParaRPr>
          </a:p>
          <a:p>
            <a:pPr indent="0" lvl="0" marL="0" rtl="0" algn="l">
              <a:spcBef>
                <a:spcPts val="1100"/>
              </a:spcBef>
              <a:spcAft>
                <a:spcPts val="0"/>
              </a:spcAft>
              <a:buNone/>
            </a:pPr>
            <a:r>
              <a:t/>
            </a:r>
            <a:endParaRPr sz="1050">
              <a:solidFill>
                <a:srgbClr val="222222"/>
              </a:solidFill>
              <a:highlight>
                <a:srgbClr val="FFFFFF"/>
              </a:highlight>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475" name="Google Shape;475;g4eb94925a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4f2adefba7_0_10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g4f2adefba7_0_10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t>The ROC curve is a popular graphic for simultaneously displaying the two types of errors for all possible thresholds. The overall performance of a classifier, summarized over all possible thresholds, is given by the area under the (ROC) curve (AUC). An ideal ROC curve will hug the top left corner, so the larger the AUC the better the classifier.</a:t>
            </a:r>
            <a:endParaRPr/>
          </a:p>
          <a:p>
            <a:pPr indent="0" lvl="0" marL="0" rtl="0" algn="l">
              <a:spcBef>
                <a:spcPts val="0"/>
              </a:spcBef>
              <a:spcAft>
                <a:spcPts val="0"/>
              </a:spcAft>
              <a:buClr>
                <a:schemeClr val="dk1"/>
              </a:buClr>
              <a:buSzPts val="1100"/>
              <a:buFont typeface="Arial"/>
              <a:buNone/>
            </a:pPr>
            <a:r>
              <a:t/>
            </a:r>
            <a:endParaRPr/>
          </a:p>
        </p:txBody>
      </p:sp>
      <p:sp>
        <p:nvSpPr>
          <p:cNvPr id="507" name="Google Shape;507;g4f2adefba7_0_10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4f2adefba7_0_10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g4f2adefba7_0_10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t>The ROC curve is a popular graphic for simultaneously displaying the two types of errors for all possible thresholds. The overall performance of a classifier, summarized over all possible thresholds, is given by the area under the (ROC) curve (AUC). An ideal ROC curve will hug the top left corner, so the larger the AUC the better the classifier.</a:t>
            </a:r>
            <a:endParaRPr/>
          </a:p>
          <a:p>
            <a:pPr indent="0" lvl="0" marL="0" rtl="0" algn="l">
              <a:spcBef>
                <a:spcPts val="0"/>
              </a:spcBef>
              <a:spcAft>
                <a:spcPts val="0"/>
              </a:spcAft>
              <a:buClr>
                <a:schemeClr val="dk1"/>
              </a:buClr>
              <a:buSzPts val="1100"/>
              <a:buFont typeface="Arial"/>
              <a:buNone/>
            </a:pPr>
            <a:r>
              <a:t/>
            </a:r>
            <a:endParaRPr/>
          </a:p>
        </p:txBody>
      </p:sp>
      <p:sp>
        <p:nvSpPr>
          <p:cNvPr id="529" name="Google Shape;529;g4f2adefba7_0_10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4ae04b4ad0_0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9" name="Google Shape;549;g4ae04b4ad0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150">
                <a:solidFill>
                  <a:srgbClr val="242729"/>
                </a:solidFill>
                <a:latin typeface="Arial"/>
                <a:ea typeface="Arial"/>
                <a:cs typeface="Arial"/>
                <a:sym typeface="Arial"/>
              </a:rPr>
              <a:t>You estimating the true value based on your data. True value is a fixed but unknown quantity. In contrast, your estimate </a:t>
            </a:r>
            <a:r>
              <a:rPr i="1" lang="en-US" sz="1150">
                <a:solidFill>
                  <a:srgbClr val="242729"/>
                </a:solidFill>
                <a:latin typeface="Arial"/>
                <a:ea typeface="Arial"/>
                <a:cs typeface="Arial"/>
                <a:sym typeface="Arial"/>
              </a:rPr>
              <a:t>is</a:t>
            </a:r>
            <a:r>
              <a:rPr lang="en-US" sz="1150">
                <a:solidFill>
                  <a:srgbClr val="242729"/>
                </a:solidFill>
                <a:latin typeface="Arial"/>
                <a:ea typeface="Arial"/>
                <a:cs typeface="Arial"/>
                <a:sym typeface="Arial"/>
              </a:rPr>
              <a:t> a random variable as it depends on your data </a:t>
            </a:r>
            <a:r>
              <a:rPr lang="en-US" sz="1350">
                <a:solidFill>
                  <a:srgbClr val="242729"/>
                </a:solidFill>
                <a:latin typeface="Arial"/>
                <a:ea typeface="Arial"/>
                <a:cs typeface="Arial"/>
                <a:sym typeface="Arial"/>
              </a:rPr>
              <a:t>x</a:t>
            </a:r>
            <a:r>
              <a:rPr lang="en-US" sz="1150">
                <a:solidFill>
                  <a:srgbClr val="242729"/>
                </a:solidFill>
                <a:latin typeface="Arial"/>
                <a:ea typeface="Arial"/>
                <a:cs typeface="Arial"/>
                <a:sym typeface="Arial"/>
              </a:rPr>
              <a:t>x which was generated from your data generating process. Thus, you realize that you get different estimates each time you repeat your study.</a:t>
            </a:r>
            <a:endParaRPr sz="1150">
              <a:solidFill>
                <a:srgbClr val="242729"/>
              </a:solidFill>
              <a:latin typeface="Arial"/>
              <a:ea typeface="Arial"/>
              <a:cs typeface="Arial"/>
              <a:sym typeface="Arial"/>
            </a:endParaRPr>
          </a:p>
          <a:p>
            <a:pPr indent="0" lvl="0" marL="0" rtl="0" algn="l">
              <a:lnSpc>
                <a:spcPct val="115000"/>
              </a:lnSpc>
              <a:spcBef>
                <a:spcPts val="1100"/>
              </a:spcBef>
              <a:spcAft>
                <a:spcPts val="0"/>
              </a:spcAft>
              <a:buNone/>
            </a:pPr>
            <a:r>
              <a:rPr lang="en-US" sz="1150">
                <a:solidFill>
                  <a:srgbClr val="242729"/>
                </a:solidFill>
                <a:latin typeface="Arial"/>
                <a:ea typeface="Arial"/>
                <a:cs typeface="Arial"/>
                <a:sym typeface="Arial"/>
              </a:rPr>
              <a:t>The above understanding leads to the following methodology to assess where the true parameter is in relation to your estimate. Define an interval, </a:t>
            </a:r>
            <a:r>
              <a:rPr lang="en-US" sz="1350">
                <a:solidFill>
                  <a:srgbClr val="242729"/>
                </a:solidFill>
                <a:latin typeface="Arial"/>
                <a:ea typeface="Arial"/>
                <a:cs typeface="Arial"/>
                <a:sym typeface="Arial"/>
              </a:rPr>
              <a:t>I≡[lb(x),ub(x)]</a:t>
            </a:r>
            <a:r>
              <a:rPr lang="en-US" sz="1150">
                <a:solidFill>
                  <a:srgbClr val="242729"/>
                </a:solidFill>
                <a:latin typeface="Arial"/>
                <a:ea typeface="Arial"/>
                <a:cs typeface="Arial"/>
                <a:sym typeface="Arial"/>
              </a:rPr>
              <a:t>I≡[lb(x),ub(x)] with the following property:</a:t>
            </a:r>
            <a:endParaRPr sz="1150">
              <a:solidFill>
                <a:srgbClr val="242729"/>
              </a:solidFill>
              <a:latin typeface="Arial"/>
              <a:ea typeface="Arial"/>
              <a:cs typeface="Arial"/>
              <a:sym typeface="Arial"/>
            </a:endParaRPr>
          </a:p>
          <a:p>
            <a:pPr indent="0" lvl="0" marL="0" rtl="0" algn="l">
              <a:lnSpc>
                <a:spcPct val="115000"/>
              </a:lnSpc>
              <a:spcBef>
                <a:spcPts val="1100"/>
              </a:spcBef>
              <a:spcAft>
                <a:spcPts val="0"/>
              </a:spcAft>
              <a:buNone/>
            </a:pPr>
            <a:r>
              <a:rPr lang="en-US" sz="1350">
                <a:solidFill>
                  <a:srgbClr val="242729"/>
                </a:solidFill>
                <a:latin typeface="Arial"/>
                <a:ea typeface="Arial"/>
                <a:cs typeface="Arial"/>
                <a:sym typeface="Arial"/>
              </a:rPr>
              <a:t>P(θ∈I)=0.95</a:t>
            </a:r>
            <a:endParaRPr sz="1350">
              <a:solidFill>
                <a:srgbClr val="242729"/>
              </a:solidFill>
              <a:latin typeface="Arial"/>
              <a:ea typeface="Arial"/>
              <a:cs typeface="Arial"/>
              <a:sym typeface="Arial"/>
            </a:endParaRPr>
          </a:p>
          <a:p>
            <a:pPr indent="0" lvl="0" marL="0" rtl="0" algn="l">
              <a:spcBef>
                <a:spcPts val="1100"/>
              </a:spcBef>
              <a:spcAft>
                <a:spcPts val="0"/>
              </a:spcAft>
              <a:buClr>
                <a:schemeClr val="dk1"/>
              </a:buClr>
              <a:buSzPts val="1100"/>
              <a:buFont typeface="Arial"/>
              <a:buNone/>
            </a:pPr>
            <a:r>
              <a:rPr lang="en-US" sz="1150">
                <a:solidFill>
                  <a:srgbClr val="242729"/>
                </a:solidFill>
                <a:highlight>
                  <a:srgbClr val="FFFFFF"/>
                </a:highlight>
                <a:latin typeface="Arial"/>
                <a:ea typeface="Arial"/>
                <a:cs typeface="Arial"/>
                <a:sym typeface="Arial"/>
              </a:rPr>
              <a:t>An interval constructed like the above is what is called a confidence interval. Since, the true value is unknown but fixed, the true value is either in the interval or outside the interval. The confidence interval then is a statement about the likelihood that the interval we obtain actually has the true parameter value. Thus, the probability statement is about the interval (i.e., the chances that interval which has the true value or not) rather than about the location of the true parameter value.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150">
                <a:solidFill>
                  <a:srgbClr val="242729"/>
                </a:solidFill>
                <a:highlight>
                  <a:srgbClr val="FFFFFF"/>
                </a:highlight>
                <a:latin typeface="Arial"/>
                <a:ea typeface="Arial"/>
                <a:cs typeface="Arial"/>
                <a:sym typeface="Arial"/>
              </a:rPr>
              <a:t>As a result, to express uncertainty in our knowledge after an experiment, the frequentist approach uses a "confidence interval" -- a range of values designed to include the true value of the parameter with some minimum probability, say 95%. A frequentist will design the experiment and 95% confidence interval procedure so that out of every 100 experiments run start to finish, at least 95 of the resulting confidence intervals will be expected to include the true value of the parameter. The other 5 might be slightly wrong, or they might be complete nonsense -- formally speaking that's ok as far as the approach is concerned, as long as 95 out of 100 inferences are correct. (Of course we would prefer them to be slightly wrong, not total nonsense.)</a:t>
            </a:r>
            <a:endParaRPr sz="1150">
              <a:solidFill>
                <a:srgbClr val="242729"/>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242729"/>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242729"/>
              </a:solidFill>
              <a:highlight>
                <a:srgbClr val="FFFFFF"/>
              </a:highlight>
              <a:latin typeface="Arial"/>
              <a:ea typeface="Arial"/>
              <a:cs typeface="Arial"/>
              <a:sym typeface="Arial"/>
            </a:endParaRPr>
          </a:p>
          <a:p>
            <a:pPr indent="0" lvl="0" marL="0" rtl="0" algn="l">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A commonly used formula for a binomial confidence interval relies on approximating the distribution of error about a binomially-distributed observation, </a:t>
            </a:r>
            <a:r>
              <a:rPr lang="en-US" sz="1250">
                <a:solidFill>
                  <a:srgbClr val="222222"/>
                </a:solidFill>
                <a:latin typeface="Arial"/>
                <a:ea typeface="Arial"/>
                <a:cs typeface="Arial"/>
                <a:sym typeface="Arial"/>
              </a:rPr>
              <a:t>{\displaystyle {\hat {p}}}</a:t>
            </a:r>
            <a:r>
              <a:rPr lang="en-US" sz="1050">
                <a:solidFill>
                  <a:srgbClr val="222222"/>
                </a:solidFill>
                <a:latin typeface="Arial"/>
                <a:ea typeface="Arial"/>
                <a:cs typeface="Arial"/>
                <a:sym typeface="Arial"/>
              </a:rPr>
              <a:t>, with a </a:t>
            </a:r>
            <a:r>
              <a:rPr lang="en-US" sz="1050" u="sng">
                <a:solidFill>
                  <a:srgbClr val="0B0080"/>
                </a:solidFill>
                <a:latin typeface="Arial"/>
                <a:ea typeface="Arial"/>
                <a:cs typeface="Arial"/>
                <a:sym typeface="Arial"/>
                <a:hlinkClick r:id="rId2"/>
              </a:rPr>
              <a:t>normal distribution</a:t>
            </a:r>
            <a:r>
              <a:rPr lang="en-US" sz="1050">
                <a:solidFill>
                  <a:srgbClr val="222222"/>
                </a:solidFill>
                <a:latin typeface="Arial"/>
                <a:ea typeface="Arial"/>
                <a:cs typeface="Arial"/>
                <a:sym typeface="Arial"/>
              </a:rPr>
              <a:t>.</a:t>
            </a:r>
            <a:r>
              <a:rPr baseline="30000" lang="en-US" sz="1400" u="sng">
                <a:solidFill>
                  <a:srgbClr val="0B0080"/>
                </a:solidFill>
                <a:latin typeface="Arial"/>
                <a:ea typeface="Arial"/>
                <a:cs typeface="Arial"/>
                <a:sym typeface="Arial"/>
                <a:hlinkClick r:id="rId3"/>
              </a:rPr>
              <a:t>[2]</a:t>
            </a:r>
            <a:r>
              <a:rPr lang="en-US" sz="1050">
                <a:solidFill>
                  <a:srgbClr val="222222"/>
                </a:solidFill>
                <a:latin typeface="Arial"/>
                <a:ea typeface="Arial"/>
                <a:cs typeface="Arial"/>
                <a:sym typeface="Arial"/>
              </a:rPr>
              <a:t> This approximation is based on the </a:t>
            </a:r>
            <a:r>
              <a:rPr lang="en-US" sz="1050" u="sng">
                <a:solidFill>
                  <a:srgbClr val="0B0080"/>
                </a:solidFill>
                <a:latin typeface="Arial"/>
                <a:ea typeface="Arial"/>
                <a:cs typeface="Arial"/>
                <a:sym typeface="Arial"/>
                <a:hlinkClick r:id="rId4"/>
              </a:rPr>
              <a:t>central limit theorem</a:t>
            </a:r>
            <a:r>
              <a:rPr lang="en-US" sz="1050">
                <a:solidFill>
                  <a:srgbClr val="222222"/>
                </a:solidFill>
                <a:latin typeface="Arial"/>
                <a:ea typeface="Arial"/>
                <a:cs typeface="Arial"/>
                <a:sym typeface="Arial"/>
              </a:rPr>
              <a:t> and is unreliable when the sample size is small or the success probability is close to 0 or 1.</a:t>
            </a:r>
            <a:r>
              <a:rPr baseline="30000" lang="en-US" sz="1400" u="sng">
                <a:solidFill>
                  <a:srgbClr val="0B0080"/>
                </a:solidFill>
                <a:latin typeface="Arial"/>
                <a:ea typeface="Arial"/>
                <a:cs typeface="Arial"/>
                <a:sym typeface="Arial"/>
                <a:hlinkClick r:id="rId5"/>
              </a:rPr>
              <a:t>[3]</a:t>
            </a:r>
            <a:endParaRPr baseline="30000" sz="1400" u="sng">
              <a:solidFill>
                <a:srgbClr val="0B0080"/>
              </a:solidFill>
              <a:latin typeface="Arial"/>
              <a:ea typeface="Arial"/>
              <a:cs typeface="Arial"/>
              <a:sym typeface="Arial"/>
              <a:hlinkClick r:id="rId6"/>
            </a:endParaRPr>
          </a:p>
          <a:p>
            <a:pPr indent="0" lvl="0" marL="0" rtl="0" algn="l">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Using the normal approximation, the success probability </a:t>
            </a:r>
            <a:r>
              <a:rPr i="1" lang="en-US" sz="1050">
                <a:solidFill>
                  <a:srgbClr val="222222"/>
                </a:solidFill>
                <a:latin typeface="Arial"/>
                <a:ea typeface="Arial"/>
                <a:cs typeface="Arial"/>
                <a:sym typeface="Arial"/>
              </a:rPr>
              <a:t>p</a:t>
            </a:r>
            <a:r>
              <a:rPr lang="en-US" sz="1050">
                <a:solidFill>
                  <a:srgbClr val="222222"/>
                </a:solidFill>
                <a:latin typeface="Arial"/>
                <a:ea typeface="Arial"/>
                <a:cs typeface="Arial"/>
                <a:sym typeface="Arial"/>
              </a:rPr>
              <a:t> is estimated as</a:t>
            </a:r>
            <a:endParaRPr sz="1050">
              <a:solidFill>
                <a:srgbClr val="222222"/>
              </a:solidFill>
              <a:latin typeface="Arial"/>
              <a:ea typeface="Arial"/>
              <a:cs typeface="Arial"/>
              <a:sym typeface="Arial"/>
            </a:endParaRPr>
          </a:p>
          <a:p>
            <a:pPr indent="0" lvl="0" marL="215900" rtl="0" algn="l">
              <a:lnSpc>
                <a:spcPct val="115000"/>
              </a:lnSpc>
              <a:spcBef>
                <a:spcPts val="600"/>
              </a:spcBef>
              <a:spcAft>
                <a:spcPts val="0"/>
              </a:spcAft>
              <a:buNone/>
            </a:pPr>
            <a:r>
              <a:rPr lang="en-US" sz="1250">
                <a:solidFill>
                  <a:srgbClr val="222222"/>
                </a:solidFill>
                <a:highlight>
                  <a:srgbClr val="FFFFFF"/>
                </a:highlight>
                <a:latin typeface="Arial"/>
                <a:ea typeface="Arial"/>
                <a:cs typeface="Arial"/>
                <a:sym typeface="Arial"/>
              </a:rPr>
              <a:t>[p - z * (p* (1 - p) / n)^(½),  p + z * (p* (1 - p) / n)^(½)]</a:t>
            </a:r>
            <a:endParaRPr sz="1250">
              <a:solidFill>
                <a:srgbClr val="222222"/>
              </a:solidFill>
              <a:highlight>
                <a:srgbClr val="FFFFFF"/>
              </a:highlight>
              <a:latin typeface="Arial"/>
              <a:ea typeface="Arial"/>
              <a:cs typeface="Arial"/>
              <a:sym typeface="Arial"/>
            </a:endParaRPr>
          </a:p>
          <a:p>
            <a:pPr indent="0" lvl="0" marL="0" rtl="0" algn="l">
              <a:spcBef>
                <a:spcPts val="700"/>
              </a:spcBef>
              <a:spcAft>
                <a:spcPts val="0"/>
              </a:spcAft>
              <a:buClr>
                <a:srgbClr val="000000"/>
              </a:buClr>
              <a:buSzPts val="1100"/>
              <a:buFont typeface="Arial"/>
              <a:buNone/>
            </a:pPr>
            <a:r>
              <a:rPr lang="en-US" sz="1050">
                <a:solidFill>
                  <a:srgbClr val="222222"/>
                </a:solidFill>
                <a:highlight>
                  <a:srgbClr val="FFFFFF"/>
                </a:highlight>
                <a:latin typeface="Arial"/>
                <a:ea typeface="Arial"/>
                <a:cs typeface="Arial"/>
                <a:sym typeface="Arial"/>
              </a:rPr>
              <a:t>where </a:t>
            </a:r>
            <a:r>
              <a:rPr lang="en-US" sz="1250">
                <a:solidFill>
                  <a:srgbClr val="222222"/>
                </a:solidFill>
                <a:highlight>
                  <a:srgbClr val="FFFFFF"/>
                </a:highlight>
                <a:latin typeface="Arial"/>
                <a:ea typeface="Arial"/>
                <a:cs typeface="Arial"/>
                <a:sym typeface="Arial"/>
              </a:rPr>
              <a:t>p = n_success / n and </a:t>
            </a:r>
            <a:r>
              <a:rPr lang="en-US" sz="1050">
                <a:solidFill>
                  <a:srgbClr val="222222"/>
                </a:solidFill>
                <a:highlight>
                  <a:srgbClr val="FFFFFF"/>
                </a:highlight>
                <a:latin typeface="Arial"/>
                <a:ea typeface="Arial"/>
                <a:cs typeface="Arial"/>
                <a:sym typeface="Arial"/>
              </a:rPr>
              <a:t>and  z is the </a:t>
            </a:r>
            <a:r>
              <a:rPr lang="en-US" sz="1250">
                <a:solidFill>
                  <a:srgbClr val="222222"/>
                </a:solidFill>
                <a:highlight>
                  <a:srgbClr val="FFFFFF"/>
                </a:highlight>
                <a:latin typeface="Arial"/>
                <a:ea typeface="Arial"/>
                <a:cs typeface="Arial"/>
                <a:sym typeface="Arial"/>
              </a:rPr>
              <a:t>1 - alpha / 2 </a:t>
            </a:r>
            <a:r>
              <a:rPr lang="en-US" sz="1050">
                <a:solidFill>
                  <a:srgbClr val="222222"/>
                </a:solidFill>
                <a:highlight>
                  <a:srgbClr val="FFFFFF"/>
                </a:highlight>
                <a:latin typeface="Arial"/>
                <a:ea typeface="Arial"/>
                <a:cs typeface="Arial"/>
                <a:sym typeface="Arial"/>
              </a:rPr>
              <a:t> </a:t>
            </a:r>
            <a:r>
              <a:rPr lang="en-US" sz="1050" u="sng">
                <a:solidFill>
                  <a:srgbClr val="0B0080"/>
                </a:solidFill>
                <a:highlight>
                  <a:srgbClr val="FFFFFF"/>
                </a:highlight>
                <a:latin typeface="Arial"/>
                <a:ea typeface="Arial"/>
                <a:cs typeface="Arial"/>
                <a:sym typeface="Arial"/>
                <a:hlinkClick r:id="rId7"/>
              </a:rPr>
              <a:t>quantile</a:t>
            </a:r>
            <a:r>
              <a:rPr lang="en-US" sz="1050">
                <a:solidFill>
                  <a:srgbClr val="222222"/>
                </a:solidFill>
                <a:highlight>
                  <a:srgbClr val="FFFFFF"/>
                </a:highlight>
                <a:latin typeface="Arial"/>
                <a:ea typeface="Arial"/>
                <a:cs typeface="Arial"/>
                <a:sym typeface="Arial"/>
              </a:rPr>
              <a:t> of a </a:t>
            </a:r>
            <a:r>
              <a:rPr lang="en-US" sz="1050" u="sng">
                <a:solidFill>
                  <a:srgbClr val="0B0080"/>
                </a:solidFill>
                <a:highlight>
                  <a:srgbClr val="FFFFFF"/>
                </a:highlight>
                <a:latin typeface="Arial"/>
                <a:ea typeface="Arial"/>
                <a:cs typeface="Arial"/>
                <a:sym typeface="Arial"/>
                <a:hlinkClick r:id="rId8"/>
              </a:rPr>
              <a:t>standard normal distribution</a:t>
            </a:r>
            <a:r>
              <a:rPr lang="en-US" sz="1050">
                <a:solidFill>
                  <a:srgbClr val="222222"/>
                </a:solidFill>
                <a:highlight>
                  <a:srgbClr val="FFFFFF"/>
                </a:highlight>
                <a:latin typeface="Arial"/>
                <a:ea typeface="Arial"/>
                <a:cs typeface="Arial"/>
                <a:sym typeface="Arial"/>
              </a:rPr>
              <a:t> (i.e., the </a:t>
            </a:r>
            <a:r>
              <a:rPr lang="en-US" sz="1050" u="sng">
                <a:solidFill>
                  <a:srgbClr val="0B0080"/>
                </a:solidFill>
                <a:highlight>
                  <a:srgbClr val="FFFFFF"/>
                </a:highlight>
                <a:latin typeface="Arial"/>
                <a:ea typeface="Arial"/>
                <a:cs typeface="Arial"/>
                <a:sym typeface="Arial"/>
                <a:hlinkClick r:id="rId9"/>
              </a:rPr>
              <a:t>probit</a:t>
            </a:r>
            <a:r>
              <a:rPr lang="en-US" sz="1050">
                <a:solidFill>
                  <a:srgbClr val="222222"/>
                </a:solidFill>
                <a:highlight>
                  <a:srgbClr val="FFFFFF"/>
                </a:highlight>
                <a:latin typeface="Arial"/>
                <a:ea typeface="Arial"/>
                <a:cs typeface="Arial"/>
                <a:sym typeface="Arial"/>
              </a:rPr>
              <a:t>) corresponding to the target error rate </a:t>
            </a:r>
            <a:r>
              <a:rPr lang="en-US" sz="1250">
                <a:solidFill>
                  <a:srgbClr val="222222"/>
                </a:solidFill>
                <a:highlight>
                  <a:srgbClr val="FFFFFF"/>
                </a:highlight>
                <a:latin typeface="Arial"/>
                <a:ea typeface="Arial"/>
                <a:cs typeface="Arial"/>
                <a:sym typeface="Arial"/>
              </a:rPr>
              <a:t>alpha</a:t>
            </a:r>
            <a:r>
              <a:rPr lang="en-US" sz="1050">
                <a:solidFill>
                  <a:srgbClr val="222222"/>
                </a:solidFill>
                <a:highlight>
                  <a:srgbClr val="FFFFFF"/>
                </a:highlight>
                <a:latin typeface="Arial"/>
                <a:ea typeface="Arial"/>
                <a:cs typeface="Arial"/>
                <a:sym typeface="Arial"/>
              </a:rPr>
              <a:t>. For a 95% confidence level, the error </a:t>
            </a:r>
            <a:r>
              <a:rPr lang="en-US" sz="1250">
                <a:solidFill>
                  <a:srgbClr val="222222"/>
                </a:solidFill>
                <a:highlight>
                  <a:srgbClr val="FFFFFF"/>
                </a:highlight>
                <a:latin typeface="Arial"/>
                <a:ea typeface="Arial"/>
                <a:cs typeface="Arial"/>
                <a:sym typeface="Arial"/>
              </a:rPr>
              <a:t>alpha =1-0.95=0.05</a:t>
            </a:r>
            <a:r>
              <a:rPr lang="en-US" sz="1050">
                <a:solidFill>
                  <a:srgbClr val="222222"/>
                </a:solidFill>
                <a:highlight>
                  <a:srgbClr val="FFFFFF"/>
                </a:highlight>
                <a:latin typeface="Arial"/>
                <a:ea typeface="Arial"/>
                <a:cs typeface="Arial"/>
                <a:sym typeface="Arial"/>
              </a:rPr>
              <a:t>, so </a:t>
            </a:r>
            <a:r>
              <a:rPr lang="en-US" sz="1250">
                <a:solidFill>
                  <a:srgbClr val="222222"/>
                </a:solidFill>
                <a:highlight>
                  <a:srgbClr val="FFFFFF"/>
                </a:highlight>
                <a:latin typeface="Arial"/>
                <a:ea typeface="Arial"/>
                <a:cs typeface="Arial"/>
                <a:sym typeface="Arial"/>
              </a:rPr>
              <a:t>1-alpha/2=0.975</a:t>
            </a:r>
            <a:r>
              <a:rPr lang="en-US" sz="1050">
                <a:solidFill>
                  <a:srgbClr val="222222"/>
                </a:solidFill>
                <a:highlight>
                  <a:srgbClr val="FFFFFF"/>
                </a:highlight>
                <a:latin typeface="Arial"/>
                <a:ea typeface="Arial"/>
                <a:cs typeface="Arial"/>
                <a:sym typeface="Arial"/>
              </a:rPr>
              <a:t> and </a:t>
            </a:r>
            <a:r>
              <a:rPr lang="en-US" sz="1250">
                <a:solidFill>
                  <a:srgbClr val="222222"/>
                </a:solidFill>
                <a:highlight>
                  <a:srgbClr val="FFFFFF"/>
                </a:highlight>
                <a:latin typeface="Arial"/>
                <a:ea typeface="Arial"/>
                <a:cs typeface="Arial"/>
                <a:sym typeface="Arial"/>
              </a:rPr>
              <a:t>z = 1.96. P(Z &gt; z) = alpha/2</a:t>
            </a:r>
            <a:endParaRPr sz="1250">
              <a:solidFill>
                <a:srgbClr val="222222"/>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50">
              <a:solidFill>
                <a:srgbClr val="242729"/>
              </a:solidFill>
              <a:highlight>
                <a:srgbClr val="FFFFFF"/>
              </a:highlight>
              <a:latin typeface="Arial"/>
              <a:ea typeface="Arial"/>
              <a:cs typeface="Arial"/>
              <a:sym typeface="Arial"/>
            </a:endParaRPr>
          </a:p>
        </p:txBody>
      </p:sp>
      <p:sp>
        <p:nvSpPr>
          <p:cNvPr id="590" name="Google Shape;59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4f2adefba7_0_1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150">
                <a:solidFill>
                  <a:srgbClr val="242729"/>
                </a:solidFill>
                <a:latin typeface="Arial"/>
                <a:ea typeface="Arial"/>
                <a:cs typeface="Arial"/>
                <a:sym typeface="Arial"/>
              </a:rPr>
              <a:t>You estimating the true value based on your data. True value is a fixed but unknown quantity. In contrast, your estimate </a:t>
            </a:r>
            <a:r>
              <a:rPr i="1" lang="en-US" sz="1150">
                <a:solidFill>
                  <a:srgbClr val="242729"/>
                </a:solidFill>
                <a:latin typeface="Arial"/>
                <a:ea typeface="Arial"/>
                <a:cs typeface="Arial"/>
                <a:sym typeface="Arial"/>
              </a:rPr>
              <a:t>is</a:t>
            </a:r>
            <a:r>
              <a:rPr lang="en-US" sz="1150">
                <a:solidFill>
                  <a:srgbClr val="242729"/>
                </a:solidFill>
                <a:latin typeface="Arial"/>
                <a:ea typeface="Arial"/>
                <a:cs typeface="Arial"/>
                <a:sym typeface="Arial"/>
              </a:rPr>
              <a:t> a random variable as it depends on your data </a:t>
            </a:r>
            <a:r>
              <a:rPr lang="en-US" sz="1350">
                <a:solidFill>
                  <a:srgbClr val="242729"/>
                </a:solidFill>
                <a:latin typeface="Arial"/>
                <a:ea typeface="Arial"/>
                <a:cs typeface="Arial"/>
                <a:sym typeface="Arial"/>
              </a:rPr>
              <a:t>x</a:t>
            </a:r>
            <a:r>
              <a:rPr lang="en-US" sz="1150">
                <a:solidFill>
                  <a:srgbClr val="242729"/>
                </a:solidFill>
                <a:latin typeface="Arial"/>
                <a:ea typeface="Arial"/>
                <a:cs typeface="Arial"/>
                <a:sym typeface="Arial"/>
              </a:rPr>
              <a:t>x which was generated from your data generating process. Thus, you realize that you get different estimates each time you repeat your study.</a:t>
            </a:r>
            <a:endParaRPr sz="1150">
              <a:solidFill>
                <a:srgbClr val="242729"/>
              </a:solidFill>
              <a:latin typeface="Arial"/>
              <a:ea typeface="Arial"/>
              <a:cs typeface="Arial"/>
              <a:sym typeface="Arial"/>
            </a:endParaRPr>
          </a:p>
          <a:p>
            <a:pPr indent="0" lvl="0" marL="0" rtl="0" algn="l">
              <a:lnSpc>
                <a:spcPct val="115000"/>
              </a:lnSpc>
              <a:spcBef>
                <a:spcPts val="1100"/>
              </a:spcBef>
              <a:spcAft>
                <a:spcPts val="0"/>
              </a:spcAft>
              <a:buNone/>
            </a:pPr>
            <a:r>
              <a:rPr lang="en-US" sz="1150">
                <a:solidFill>
                  <a:srgbClr val="242729"/>
                </a:solidFill>
                <a:latin typeface="Arial"/>
                <a:ea typeface="Arial"/>
                <a:cs typeface="Arial"/>
                <a:sym typeface="Arial"/>
              </a:rPr>
              <a:t>The above understanding leads to the following methodology to assess where the true parameter is in relation to your estimate. Define an interval, </a:t>
            </a:r>
            <a:r>
              <a:rPr lang="en-US" sz="1350">
                <a:solidFill>
                  <a:srgbClr val="242729"/>
                </a:solidFill>
                <a:latin typeface="Arial"/>
                <a:ea typeface="Arial"/>
                <a:cs typeface="Arial"/>
                <a:sym typeface="Arial"/>
              </a:rPr>
              <a:t>I≡[lb(x),ub(x)]</a:t>
            </a:r>
            <a:r>
              <a:rPr lang="en-US" sz="1150">
                <a:solidFill>
                  <a:srgbClr val="242729"/>
                </a:solidFill>
                <a:latin typeface="Arial"/>
                <a:ea typeface="Arial"/>
                <a:cs typeface="Arial"/>
                <a:sym typeface="Arial"/>
              </a:rPr>
              <a:t>I≡[lb(x),ub(x)] with the following property:</a:t>
            </a:r>
            <a:endParaRPr sz="1150">
              <a:solidFill>
                <a:srgbClr val="242729"/>
              </a:solidFill>
              <a:latin typeface="Arial"/>
              <a:ea typeface="Arial"/>
              <a:cs typeface="Arial"/>
              <a:sym typeface="Arial"/>
            </a:endParaRPr>
          </a:p>
          <a:p>
            <a:pPr indent="0" lvl="0" marL="0" rtl="0" algn="l">
              <a:lnSpc>
                <a:spcPct val="115000"/>
              </a:lnSpc>
              <a:spcBef>
                <a:spcPts val="1100"/>
              </a:spcBef>
              <a:spcAft>
                <a:spcPts val="0"/>
              </a:spcAft>
              <a:buNone/>
            </a:pPr>
            <a:r>
              <a:rPr lang="en-US" sz="1350">
                <a:solidFill>
                  <a:srgbClr val="242729"/>
                </a:solidFill>
                <a:latin typeface="Arial"/>
                <a:ea typeface="Arial"/>
                <a:cs typeface="Arial"/>
                <a:sym typeface="Arial"/>
              </a:rPr>
              <a:t>P(θ∈I)=0.95</a:t>
            </a:r>
            <a:endParaRPr sz="1350">
              <a:solidFill>
                <a:srgbClr val="242729"/>
              </a:solidFill>
              <a:latin typeface="Arial"/>
              <a:ea typeface="Arial"/>
              <a:cs typeface="Arial"/>
              <a:sym typeface="Arial"/>
            </a:endParaRPr>
          </a:p>
          <a:p>
            <a:pPr indent="0" lvl="0" marL="0" rtl="0" algn="l">
              <a:spcBef>
                <a:spcPts val="1100"/>
              </a:spcBef>
              <a:spcAft>
                <a:spcPts val="0"/>
              </a:spcAft>
              <a:buClr>
                <a:schemeClr val="dk1"/>
              </a:buClr>
              <a:buSzPts val="1100"/>
              <a:buFont typeface="Arial"/>
              <a:buNone/>
            </a:pPr>
            <a:r>
              <a:rPr lang="en-US" sz="1150">
                <a:solidFill>
                  <a:srgbClr val="242729"/>
                </a:solidFill>
                <a:highlight>
                  <a:srgbClr val="FFFFFF"/>
                </a:highlight>
                <a:latin typeface="Arial"/>
                <a:ea typeface="Arial"/>
                <a:cs typeface="Arial"/>
                <a:sym typeface="Arial"/>
              </a:rPr>
              <a:t>An interval constructed like the above is what is called a confidence interval. Since, the true value is unknown but fixed, the true value is either in the interval or outside the interval. The confidence interval then is a statement about the likelihood that the interval we obtain actually has the true parameter value. Thus, the probability statement is about the interval (i.e., the chances that interval which has the true value or not) rather than about the location of the true parameter value.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150">
                <a:solidFill>
                  <a:srgbClr val="242729"/>
                </a:solidFill>
                <a:highlight>
                  <a:srgbClr val="FFFFFF"/>
                </a:highlight>
                <a:latin typeface="Arial"/>
                <a:ea typeface="Arial"/>
                <a:cs typeface="Arial"/>
                <a:sym typeface="Arial"/>
              </a:rPr>
              <a:t>As a result, to express uncertainty in our knowledge after an experiment, the frequentist approach uses a "confidence interval" -- a range of values designed to include the true value of the parameter with some minimum probability, say 95%. A frequentist will design the experiment and 95% confidence interval procedure so that out of every 100 experiments run start to finish, at least 95 of the resulting confidence intervals will be expected to include the true value of the parameter. The other 5 might be slightly wrong, or they might be complete nonsense -- formally speaking that's ok as far as the approach is concerned, as long as 95 out of 100 inferences are correct. (Of course we would prefer them to be slightly wrong, not total nonsense.)</a:t>
            </a:r>
            <a:endParaRPr sz="1150">
              <a:solidFill>
                <a:srgbClr val="242729"/>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242729"/>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242729"/>
              </a:solidFill>
              <a:highlight>
                <a:srgbClr val="FFFFFF"/>
              </a:highlight>
              <a:latin typeface="Arial"/>
              <a:ea typeface="Arial"/>
              <a:cs typeface="Arial"/>
              <a:sym typeface="Arial"/>
            </a:endParaRPr>
          </a:p>
          <a:p>
            <a:pPr indent="0" lvl="0" marL="0" rtl="0" algn="l">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A commonly used formula for a binomial confidence interval relies on approximating the distribution of error about a binomially-distributed observation, </a:t>
            </a:r>
            <a:r>
              <a:rPr lang="en-US" sz="1250">
                <a:solidFill>
                  <a:srgbClr val="222222"/>
                </a:solidFill>
                <a:latin typeface="Arial"/>
                <a:ea typeface="Arial"/>
                <a:cs typeface="Arial"/>
                <a:sym typeface="Arial"/>
              </a:rPr>
              <a:t>{\displaystyle {\hat {p}}}</a:t>
            </a:r>
            <a:r>
              <a:rPr lang="en-US" sz="1050">
                <a:solidFill>
                  <a:srgbClr val="222222"/>
                </a:solidFill>
                <a:latin typeface="Arial"/>
                <a:ea typeface="Arial"/>
                <a:cs typeface="Arial"/>
                <a:sym typeface="Arial"/>
              </a:rPr>
              <a:t>, with a </a:t>
            </a:r>
            <a:r>
              <a:rPr lang="en-US" sz="1050" u="sng">
                <a:solidFill>
                  <a:srgbClr val="0B0080"/>
                </a:solidFill>
                <a:latin typeface="Arial"/>
                <a:ea typeface="Arial"/>
                <a:cs typeface="Arial"/>
                <a:sym typeface="Arial"/>
                <a:hlinkClick r:id="rId2"/>
              </a:rPr>
              <a:t>normal distribution</a:t>
            </a:r>
            <a:r>
              <a:rPr lang="en-US" sz="1050">
                <a:solidFill>
                  <a:srgbClr val="222222"/>
                </a:solidFill>
                <a:latin typeface="Arial"/>
                <a:ea typeface="Arial"/>
                <a:cs typeface="Arial"/>
                <a:sym typeface="Arial"/>
              </a:rPr>
              <a:t>.</a:t>
            </a:r>
            <a:r>
              <a:rPr baseline="30000" lang="en-US" sz="1400" u="sng">
                <a:solidFill>
                  <a:srgbClr val="0B0080"/>
                </a:solidFill>
                <a:latin typeface="Arial"/>
                <a:ea typeface="Arial"/>
                <a:cs typeface="Arial"/>
                <a:sym typeface="Arial"/>
                <a:hlinkClick r:id="rId3"/>
              </a:rPr>
              <a:t>[2]</a:t>
            </a:r>
            <a:r>
              <a:rPr lang="en-US" sz="1050">
                <a:solidFill>
                  <a:srgbClr val="222222"/>
                </a:solidFill>
                <a:latin typeface="Arial"/>
                <a:ea typeface="Arial"/>
                <a:cs typeface="Arial"/>
                <a:sym typeface="Arial"/>
              </a:rPr>
              <a:t> This approximation is based on the </a:t>
            </a:r>
            <a:r>
              <a:rPr lang="en-US" sz="1050" u="sng">
                <a:solidFill>
                  <a:srgbClr val="0B0080"/>
                </a:solidFill>
                <a:latin typeface="Arial"/>
                <a:ea typeface="Arial"/>
                <a:cs typeface="Arial"/>
                <a:sym typeface="Arial"/>
                <a:hlinkClick r:id="rId4"/>
              </a:rPr>
              <a:t>central limit theorem</a:t>
            </a:r>
            <a:r>
              <a:rPr lang="en-US" sz="1050">
                <a:solidFill>
                  <a:srgbClr val="222222"/>
                </a:solidFill>
                <a:latin typeface="Arial"/>
                <a:ea typeface="Arial"/>
                <a:cs typeface="Arial"/>
                <a:sym typeface="Arial"/>
              </a:rPr>
              <a:t> and is unreliable when the sample size is small or the success probability is close to 0 or 1.</a:t>
            </a:r>
            <a:r>
              <a:rPr baseline="30000" lang="en-US" sz="1400" u="sng">
                <a:solidFill>
                  <a:srgbClr val="0B0080"/>
                </a:solidFill>
                <a:latin typeface="Arial"/>
                <a:ea typeface="Arial"/>
                <a:cs typeface="Arial"/>
                <a:sym typeface="Arial"/>
                <a:hlinkClick r:id="rId5"/>
              </a:rPr>
              <a:t>[3]</a:t>
            </a:r>
            <a:endParaRPr baseline="30000" sz="1400" u="sng">
              <a:solidFill>
                <a:srgbClr val="0B0080"/>
              </a:solidFill>
              <a:latin typeface="Arial"/>
              <a:ea typeface="Arial"/>
              <a:cs typeface="Arial"/>
              <a:sym typeface="Arial"/>
              <a:hlinkClick r:id="rId6"/>
            </a:endParaRPr>
          </a:p>
          <a:p>
            <a:pPr indent="0" lvl="0" marL="0" rtl="0" algn="l">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Using the normal approximation, the success probability </a:t>
            </a:r>
            <a:r>
              <a:rPr i="1" lang="en-US" sz="1050">
                <a:solidFill>
                  <a:srgbClr val="222222"/>
                </a:solidFill>
                <a:latin typeface="Arial"/>
                <a:ea typeface="Arial"/>
                <a:cs typeface="Arial"/>
                <a:sym typeface="Arial"/>
              </a:rPr>
              <a:t>p</a:t>
            </a:r>
            <a:r>
              <a:rPr lang="en-US" sz="1050">
                <a:solidFill>
                  <a:srgbClr val="222222"/>
                </a:solidFill>
                <a:latin typeface="Arial"/>
                <a:ea typeface="Arial"/>
                <a:cs typeface="Arial"/>
                <a:sym typeface="Arial"/>
              </a:rPr>
              <a:t> is estimated as</a:t>
            </a:r>
            <a:endParaRPr sz="1050">
              <a:solidFill>
                <a:srgbClr val="222222"/>
              </a:solidFill>
              <a:latin typeface="Arial"/>
              <a:ea typeface="Arial"/>
              <a:cs typeface="Arial"/>
              <a:sym typeface="Arial"/>
            </a:endParaRPr>
          </a:p>
          <a:p>
            <a:pPr indent="0" lvl="0" marL="215900" rtl="0" algn="l">
              <a:lnSpc>
                <a:spcPct val="115000"/>
              </a:lnSpc>
              <a:spcBef>
                <a:spcPts val="600"/>
              </a:spcBef>
              <a:spcAft>
                <a:spcPts val="0"/>
              </a:spcAft>
              <a:buNone/>
            </a:pPr>
            <a:r>
              <a:rPr lang="en-US" sz="1250">
                <a:solidFill>
                  <a:srgbClr val="222222"/>
                </a:solidFill>
                <a:highlight>
                  <a:srgbClr val="FFFFFF"/>
                </a:highlight>
                <a:latin typeface="Arial"/>
                <a:ea typeface="Arial"/>
                <a:cs typeface="Arial"/>
                <a:sym typeface="Arial"/>
              </a:rPr>
              <a:t>[p - z * (p* (1 - p) / n)^(½),  p + z * (p* (1 - p) / n)^(½)]</a:t>
            </a:r>
            <a:endParaRPr sz="1250">
              <a:solidFill>
                <a:srgbClr val="222222"/>
              </a:solidFill>
              <a:highlight>
                <a:srgbClr val="FFFFFF"/>
              </a:highlight>
              <a:latin typeface="Arial"/>
              <a:ea typeface="Arial"/>
              <a:cs typeface="Arial"/>
              <a:sym typeface="Arial"/>
            </a:endParaRPr>
          </a:p>
          <a:p>
            <a:pPr indent="0" lvl="0" marL="0" rtl="0" algn="l">
              <a:spcBef>
                <a:spcPts val="700"/>
              </a:spcBef>
              <a:spcAft>
                <a:spcPts val="0"/>
              </a:spcAft>
              <a:buClr>
                <a:srgbClr val="000000"/>
              </a:buClr>
              <a:buSzPts val="1100"/>
              <a:buFont typeface="Arial"/>
              <a:buNone/>
            </a:pPr>
            <a:r>
              <a:rPr lang="en-US" sz="1050">
                <a:solidFill>
                  <a:srgbClr val="222222"/>
                </a:solidFill>
                <a:highlight>
                  <a:srgbClr val="FFFFFF"/>
                </a:highlight>
                <a:latin typeface="Arial"/>
                <a:ea typeface="Arial"/>
                <a:cs typeface="Arial"/>
                <a:sym typeface="Arial"/>
              </a:rPr>
              <a:t>where </a:t>
            </a:r>
            <a:r>
              <a:rPr lang="en-US" sz="1250">
                <a:solidFill>
                  <a:srgbClr val="222222"/>
                </a:solidFill>
                <a:highlight>
                  <a:srgbClr val="FFFFFF"/>
                </a:highlight>
                <a:latin typeface="Arial"/>
                <a:ea typeface="Arial"/>
                <a:cs typeface="Arial"/>
                <a:sym typeface="Arial"/>
              </a:rPr>
              <a:t>p = n_success / n and </a:t>
            </a:r>
            <a:r>
              <a:rPr lang="en-US" sz="1050">
                <a:solidFill>
                  <a:srgbClr val="222222"/>
                </a:solidFill>
                <a:highlight>
                  <a:srgbClr val="FFFFFF"/>
                </a:highlight>
                <a:latin typeface="Arial"/>
                <a:ea typeface="Arial"/>
                <a:cs typeface="Arial"/>
                <a:sym typeface="Arial"/>
              </a:rPr>
              <a:t>and  z is the </a:t>
            </a:r>
            <a:r>
              <a:rPr lang="en-US" sz="1250">
                <a:solidFill>
                  <a:srgbClr val="222222"/>
                </a:solidFill>
                <a:highlight>
                  <a:srgbClr val="FFFFFF"/>
                </a:highlight>
                <a:latin typeface="Arial"/>
                <a:ea typeface="Arial"/>
                <a:cs typeface="Arial"/>
                <a:sym typeface="Arial"/>
              </a:rPr>
              <a:t>1 - alpha / 2 </a:t>
            </a:r>
            <a:r>
              <a:rPr lang="en-US" sz="1050">
                <a:solidFill>
                  <a:srgbClr val="222222"/>
                </a:solidFill>
                <a:highlight>
                  <a:srgbClr val="FFFFFF"/>
                </a:highlight>
                <a:latin typeface="Arial"/>
                <a:ea typeface="Arial"/>
                <a:cs typeface="Arial"/>
                <a:sym typeface="Arial"/>
              </a:rPr>
              <a:t> </a:t>
            </a:r>
            <a:r>
              <a:rPr lang="en-US" sz="1050" u="sng">
                <a:solidFill>
                  <a:srgbClr val="0B0080"/>
                </a:solidFill>
                <a:highlight>
                  <a:srgbClr val="FFFFFF"/>
                </a:highlight>
                <a:latin typeface="Arial"/>
                <a:ea typeface="Arial"/>
                <a:cs typeface="Arial"/>
                <a:sym typeface="Arial"/>
                <a:hlinkClick r:id="rId7"/>
              </a:rPr>
              <a:t>quantile</a:t>
            </a:r>
            <a:r>
              <a:rPr lang="en-US" sz="1050">
                <a:solidFill>
                  <a:srgbClr val="222222"/>
                </a:solidFill>
                <a:highlight>
                  <a:srgbClr val="FFFFFF"/>
                </a:highlight>
                <a:latin typeface="Arial"/>
                <a:ea typeface="Arial"/>
                <a:cs typeface="Arial"/>
                <a:sym typeface="Arial"/>
              </a:rPr>
              <a:t> of a </a:t>
            </a:r>
            <a:r>
              <a:rPr lang="en-US" sz="1050" u="sng">
                <a:solidFill>
                  <a:srgbClr val="0B0080"/>
                </a:solidFill>
                <a:highlight>
                  <a:srgbClr val="FFFFFF"/>
                </a:highlight>
                <a:latin typeface="Arial"/>
                <a:ea typeface="Arial"/>
                <a:cs typeface="Arial"/>
                <a:sym typeface="Arial"/>
                <a:hlinkClick r:id="rId8"/>
              </a:rPr>
              <a:t>standard normal distribution</a:t>
            </a:r>
            <a:r>
              <a:rPr lang="en-US" sz="1050">
                <a:solidFill>
                  <a:srgbClr val="222222"/>
                </a:solidFill>
                <a:highlight>
                  <a:srgbClr val="FFFFFF"/>
                </a:highlight>
                <a:latin typeface="Arial"/>
                <a:ea typeface="Arial"/>
                <a:cs typeface="Arial"/>
                <a:sym typeface="Arial"/>
              </a:rPr>
              <a:t> (i.e., the </a:t>
            </a:r>
            <a:r>
              <a:rPr lang="en-US" sz="1050" u="sng">
                <a:solidFill>
                  <a:srgbClr val="0B0080"/>
                </a:solidFill>
                <a:highlight>
                  <a:srgbClr val="FFFFFF"/>
                </a:highlight>
                <a:latin typeface="Arial"/>
                <a:ea typeface="Arial"/>
                <a:cs typeface="Arial"/>
                <a:sym typeface="Arial"/>
                <a:hlinkClick r:id="rId9"/>
              </a:rPr>
              <a:t>probit</a:t>
            </a:r>
            <a:r>
              <a:rPr lang="en-US" sz="1050">
                <a:solidFill>
                  <a:srgbClr val="222222"/>
                </a:solidFill>
                <a:highlight>
                  <a:srgbClr val="FFFFFF"/>
                </a:highlight>
                <a:latin typeface="Arial"/>
                <a:ea typeface="Arial"/>
                <a:cs typeface="Arial"/>
                <a:sym typeface="Arial"/>
              </a:rPr>
              <a:t>) corresponding to the target error rate </a:t>
            </a:r>
            <a:r>
              <a:rPr lang="en-US" sz="1250">
                <a:solidFill>
                  <a:srgbClr val="222222"/>
                </a:solidFill>
                <a:highlight>
                  <a:srgbClr val="FFFFFF"/>
                </a:highlight>
                <a:latin typeface="Arial"/>
                <a:ea typeface="Arial"/>
                <a:cs typeface="Arial"/>
                <a:sym typeface="Arial"/>
              </a:rPr>
              <a:t>alpha</a:t>
            </a:r>
            <a:r>
              <a:rPr lang="en-US" sz="1050">
                <a:solidFill>
                  <a:srgbClr val="222222"/>
                </a:solidFill>
                <a:highlight>
                  <a:srgbClr val="FFFFFF"/>
                </a:highlight>
                <a:latin typeface="Arial"/>
                <a:ea typeface="Arial"/>
                <a:cs typeface="Arial"/>
                <a:sym typeface="Arial"/>
              </a:rPr>
              <a:t>. For a 95% confidence level, the error </a:t>
            </a:r>
            <a:r>
              <a:rPr lang="en-US" sz="1250">
                <a:solidFill>
                  <a:srgbClr val="222222"/>
                </a:solidFill>
                <a:highlight>
                  <a:srgbClr val="FFFFFF"/>
                </a:highlight>
                <a:latin typeface="Arial"/>
                <a:ea typeface="Arial"/>
                <a:cs typeface="Arial"/>
                <a:sym typeface="Arial"/>
              </a:rPr>
              <a:t>alpha =1-0.95=0.05</a:t>
            </a:r>
            <a:r>
              <a:rPr lang="en-US" sz="1050">
                <a:solidFill>
                  <a:srgbClr val="222222"/>
                </a:solidFill>
                <a:highlight>
                  <a:srgbClr val="FFFFFF"/>
                </a:highlight>
                <a:latin typeface="Arial"/>
                <a:ea typeface="Arial"/>
                <a:cs typeface="Arial"/>
                <a:sym typeface="Arial"/>
              </a:rPr>
              <a:t>, so </a:t>
            </a:r>
            <a:r>
              <a:rPr lang="en-US" sz="1250">
                <a:solidFill>
                  <a:srgbClr val="222222"/>
                </a:solidFill>
                <a:highlight>
                  <a:srgbClr val="FFFFFF"/>
                </a:highlight>
                <a:latin typeface="Arial"/>
                <a:ea typeface="Arial"/>
                <a:cs typeface="Arial"/>
                <a:sym typeface="Arial"/>
              </a:rPr>
              <a:t>1-alpha/2=0.975</a:t>
            </a:r>
            <a:r>
              <a:rPr lang="en-US" sz="1050">
                <a:solidFill>
                  <a:srgbClr val="222222"/>
                </a:solidFill>
                <a:highlight>
                  <a:srgbClr val="FFFFFF"/>
                </a:highlight>
                <a:latin typeface="Arial"/>
                <a:ea typeface="Arial"/>
                <a:cs typeface="Arial"/>
                <a:sym typeface="Arial"/>
              </a:rPr>
              <a:t> and </a:t>
            </a:r>
            <a:r>
              <a:rPr lang="en-US" sz="1250">
                <a:solidFill>
                  <a:srgbClr val="222222"/>
                </a:solidFill>
                <a:highlight>
                  <a:srgbClr val="FFFFFF"/>
                </a:highlight>
                <a:latin typeface="Arial"/>
                <a:ea typeface="Arial"/>
                <a:cs typeface="Arial"/>
                <a:sym typeface="Arial"/>
              </a:rPr>
              <a:t>z = 1.96. P(Z &gt; z) = alpha/2</a:t>
            </a:r>
            <a:endParaRPr sz="1250">
              <a:solidFill>
                <a:srgbClr val="222222"/>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50">
              <a:solidFill>
                <a:srgbClr val="242729"/>
              </a:solidFill>
              <a:highlight>
                <a:srgbClr val="FFFFFF"/>
              </a:highlight>
              <a:latin typeface="Arial"/>
              <a:ea typeface="Arial"/>
              <a:cs typeface="Arial"/>
              <a:sym typeface="Arial"/>
            </a:endParaRPr>
          </a:p>
        </p:txBody>
      </p:sp>
      <p:sp>
        <p:nvSpPr>
          <p:cNvPr id="611" name="Google Shape;611;g4f2adefba7_0_1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4ae04b4ad0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31" name="Google Shape;631;g4ae04b4ad0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4f2adefba7_0_1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g4f2adefba7_0_11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g4f2adefba7_0_11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4cd7903ee7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150">
                <a:solidFill>
                  <a:srgbClr val="242729"/>
                </a:solidFill>
                <a:latin typeface="Arial"/>
                <a:ea typeface="Arial"/>
                <a:cs typeface="Arial"/>
                <a:sym typeface="Arial"/>
              </a:rPr>
              <a:t>You estimating the true value based on your data. True value is a fixed but unknown quantity. In contrast, your estimate </a:t>
            </a:r>
            <a:r>
              <a:rPr i="1" lang="en-US" sz="1150">
                <a:solidFill>
                  <a:srgbClr val="242729"/>
                </a:solidFill>
                <a:latin typeface="Arial"/>
                <a:ea typeface="Arial"/>
                <a:cs typeface="Arial"/>
                <a:sym typeface="Arial"/>
              </a:rPr>
              <a:t>is</a:t>
            </a:r>
            <a:r>
              <a:rPr lang="en-US" sz="1150">
                <a:solidFill>
                  <a:srgbClr val="242729"/>
                </a:solidFill>
                <a:latin typeface="Arial"/>
                <a:ea typeface="Arial"/>
                <a:cs typeface="Arial"/>
                <a:sym typeface="Arial"/>
              </a:rPr>
              <a:t> a random variable as it depends on your data </a:t>
            </a:r>
            <a:r>
              <a:rPr lang="en-US" sz="1350">
                <a:solidFill>
                  <a:srgbClr val="242729"/>
                </a:solidFill>
                <a:latin typeface="Arial"/>
                <a:ea typeface="Arial"/>
                <a:cs typeface="Arial"/>
                <a:sym typeface="Arial"/>
              </a:rPr>
              <a:t>x</a:t>
            </a:r>
            <a:r>
              <a:rPr lang="en-US" sz="1150">
                <a:solidFill>
                  <a:srgbClr val="242729"/>
                </a:solidFill>
                <a:latin typeface="Arial"/>
                <a:ea typeface="Arial"/>
                <a:cs typeface="Arial"/>
                <a:sym typeface="Arial"/>
              </a:rPr>
              <a:t>x which was generated from your data generating process. Thus, you realize that you get different estimates each time you repeat your study.</a:t>
            </a:r>
            <a:endParaRPr sz="1150">
              <a:solidFill>
                <a:srgbClr val="242729"/>
              </a:solidFill>
              <a:latin typeface="Arial"/>
              <a:ea typeface="Arial"/>
              <a:cs typeface="Arial"/>
              <a:sym typeface="Arial"/>
            </a:endParaRPr>
          </a:p>
          <a:p>
            <a:pPr indent="0" lvl="0" marL="0" rtl="0" algn="l">
              <a:lnSpc>
                <a:spcPct val="115000"/>
              </a:lnSpc>
              <a:spcBef>
                <a:spcPts val="1100"/>
              </a:spcBef>
              <a:spcAft>
                <a:spcPts val="0"/>
              </a:spcAft>
              <a:buNone/>
            </a:pPr>
            <a:r>
              <a:rPr lang="en-US" sz="1150">
                <a:solidFill>
                  <a:srgbClr val="242729"/>
                </a:solidFill>
                <a:latin typeface="Arial"/>
                <a:ea typeface="Arial"/>
                <a:cs typeface="Arial"/>
                <a:sym typeface="Arial"/>
              </a:rPr>
              <a:t>The above understanding leads to the following methodology to assess where the true parameter is in relation to your estimate. Define an interval, </a:t>
            </a:r>
            <a:r>
              <a:rPr lang="en-US" sz="1350">
                <a:solidFill>
                  <a:srgbClr val="242729"/>
                </a:solidFill>
                <a:latin typeface="Arial"/>
                <a:ea typeface="Arial"/>
                <a:cs typeface="Arial"/>
                <a:sym typeface="Arial"/>
              </a:rPr>
              <a:t>I≡[lb(x),ub(x)]</a:t>
            </a:r>
            <a:r>
              <a:rPr lang="en-US" sz="1150">
                <a:solidFill>
                  <a:srgbClr val="242729"/>
                </a:solidFill>
                <a:latin typeface="Arial"/>
                <a:ea typeface="Arial"/>
                <a:cs typeface="Arial"/>
                <a:sym typeface="Arial"/>
              </a:rPr>
              <a:t>I≡[lb(x),ub(x)] with the following property:</a:t>
            </a:r>
            <a:endParaRPr sz="1150">
              <a:solidFill>
                <a:srgbClr val="242729"/>
              </a:solidFill>
              <a:latin typeface="Arial"/>
              <a:ea typeface="Arial"/>
              <a:cs typeface="Arial"/>
              <a:sym typeface="Arial"/>
            </a:endParaRPr>
          </a:p>
          <a:p>
            <a:pPr indent="0" lvl="0" marL="0" rtl="0" algn="l">
              <a:lnSpc>
                <a:spcPct val="115000"/>
              </a:lnSpc>
              <a:spcBef>
                <a:spcPts val="1100"/>
              </a:spcBef>
              <a:spcAft>
                <a:spcPts val="0"/>
              </a:spcAft>
              <a:buNone/>
            </a:pPr>
            <a:r>
              <a:rPr lang="en-US" sz="1350">
                <a:solidFill>
                  <a:srgbClr val="242729"/>
                </a:solidFill>
                <a:latin typeface="Arial"/>
                <a:ea typeface="Arial"/>
                <a:cs typeface="Arial"/>
                <a:sym typeface="Arial"/>
              </a:rPr>
              <a:t>P(θ∈I)=0.95</a:t>
            </a:r>
            <a:endParaRPr sz="1350">
              <a:solidFill>
                <a:srgbClr val="242729"/>
              </a:solidFill>
              <a:latin typeface="Arial"/>
              <a:ea typeface="Arial"/>
              <a:cs typeface="Arial"/>
              <a:sym typeface="Arial"/>
            </a:endParaRPr>
          </a:p>
          <a:p>
            <a:pPr indent="0" lvl="0" marL="0" rtl="0" algn="l">
              <a:spcBef>
                <a:spcPts val="1100"/>
              </a:spcBef>
              <a:spcAft>
                <a:spcPts val="0"/>
              </a:spcAft>
              <a:buClr>
                <a:schemeClr val="dk1"/>
              </a:buClr>
              <a:buSzPts val="1100"/>
              <a:buFont typeface="Arial"/>
              <a:buNone/>
            </a:pPr>
            <a:r>
              <a:rPr lang="en-US" sz="1150">
                <a:solidFill>
                  <a:srgbClr val="242729"/>
                </a:solidFill>
                <a:highlight>
                  <a:srgbClr val="FFFFFF"/>
                </a:highlight>
                <a:latin typeface="Arial"/>
                <a:ea typeface="Arial"/>
                <a:cs typeface="Arial"/>
                <a:sym typeface="Arial"/>
              </a:rPr>
              <a:t>An interval constructed like the above is what is called a confidence interval. Since, the true value is unknown but fixed, the true value is either in the interval or outside the interval. The confidence interval then is a statement about the likelihood that the interval we obtain actually has the true parameter value. Thus, the probability statement is about the interval (i.e., the chances that interval which has the true value or not) rather than about the location of the true parameter value.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150">
                <a:solidFill>
                  <a:srgbClr val="242729"/>
                </a:solidFill>
                <a:highlight>
                  <a:srgbClr val="FFFFFF"/>
                </a:highlight>
                <a:latin typeface="Arial"/>
                <a:ea typeface="Arial"/>
                <a:cs typeface="Arial"/>
                <a:sym typeface="Arial"/>
              </a:rPr>
              <a:t>As a result, to express uncertainty in our knowledge after an experiment, the frequentist approach uses a "confidence interval" -- a range of values designed to include the true value of the parameter with some minimum probability, say 95%. A frequentist will design the experiment and 95% confidence interval procedure so that out of every 100 experiments run start to finish, at least 95 of the resulting confidence intervals will be expected to include the true value of the parameter. The other 5 might be slightly wrong, or they might be complete nonsense -- formally speaking that's ok as far as the approach is concerned, as long as 95 out of 100 inferences are correct. (Of course we would prefer them to be slightly wrong, not total nonsense.)</a:t>
            </a:r>
            <a:endParaRPr sz="1150">
              <a:solidFill>
                <a:srgbClr val="242729"/>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242729"/>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242729"/>
              </a:solidFill>
              <a:highlight>
                <a:srgbClr val="FFFFFF"/>
              </a:highlight>
              <a:latin typeface="Arial"/>
              <a:ea typeface="Arial"/>
              <a:cs typeface="Arial"/>
              <a:sym typeface="Arial"/>
            </a:endParaRPr>
          </a:p>
          <a:p>
            <a:pPr indent="0" lvl="0" marL="0" rtl="0" algn="l">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A commonly used formula for a binomial confidence interval relies on approximating the distribution of error about a binomially-distributed observation, </a:t>
            </a:r>
            <a:r>
              <a:rPr lang="en-US" sz="1250">
                <a:solidFill>
                  <a:srgbClr val="222222"/>
                </a:solidFill>
                <a:latin typeface="Arial"/>
                <a:ea typeface="Arial"/>
                <a:cs typeface="Arial"/>
                <a:sym typeface="Arial"/>
              </a:rPr>
              <a:t>{\displaystyle {\hat {p}}}</a:t>
            </a:r>
            <a:r>
              <a:rPr lang="en-US" sz="1050">
                <a:solidFill>
                  <a:srgbClr val="222222"/>
                </a:solidFill>
                <a:latin typeface="Arial"/>
                <a:ea typeface="Arial"/>
                <a:cs typeface="Arial"/>
                <a:sym typeface="Arial"/>
              </a:rPr>
              <a:t>, with a </a:t>
            </a:r>
            <a:r>
              <a:rPr lang="en-US" sz="1050" u="sng">
                <a:solidFill>
                  <a:srgbClr val="0B0080"/>
                </a:solidFill>
                <a:latin typeface="Arial"/>
                <a:ea typeface="Arial"/>
                <a:cs typeface="Arial"/>
                <a:sym typeface="Arial"/>
                <a:hlinkClick r:id="rId2"/>
              </a:rPr>
              <a:t>normal distribution</a:t>
            </a:r>
            <a:r>
              <a:rPr lang="en-US" sz="1050">
                <a:solidFill>
                  <a:srgbClr val="222222"/>
                </a:solidFill>
                <a:latin typeface="Arial"/>
                <a:ea typeface="Arial"/>
                <a:cs typeface="Arial"/>
                <a:sym typeface="Arial"/>
              </a:rPr>
              <a:t>.</a:t>
            </a:r>
            <a:r>
              <a:rPr baseline="30000" lang="en-US" sz="1400" u="sng">
                <a:solidFill>
                  <a:srgbClr val="0B0080"/>
                </a:solidFill>
                <a:latin typeface="Arial"/>
                <a:ea typeface="Arial"/>
                <a:cs typeface="Arial"/>
                <a:sym typeface="Arial"/>
                <a:hlinkClick r:id="rId3"/>
              </a:rPr>
              <a:t>[2]</a:t>
            </a:r>
            <a:r>
              <a:rPr lang="en-US" sz="1050">
                <a:solidFill>
                  <a:srgbClr val="222222"/>
                </a:solidFill>
                <a:latin typeface="Arial"/>
                <a:ea typeface="Arial"/>
                <a:cs typeface="Arial"/>
                <a:sym typeface="Arial"/>
              </a:rPr>
              <a:t> This approximation is based on the </a:t>
            </a:r>
            <a:r>
              <a:rPr lang="en-US" sz="1050" u="sng">
                <a:solidFill>
                  <a:srgbClr val="0B0080"/>
                </a:solidFill>
                <a:latin typeface="Arial"/>
                <a:ea typeface="Arial"/>
                <a:cs typeface="Arial"/>
                <a:sym typeface="Arial"/>
                <a:hlinkClick r:id="rId4"/>
              </a:rPr>
              <a:t>central limit theorem</a:t>
            </a:r>
            <a:r>
              <a:rPr lang="en-US" sz="1050">
                <a:solidFill>
                  <a:srgbClr val="222222"/>
                </a:solidFill>
                <a:latin typeface="Arial"/>
                <a:ea typeface="Arial"/>
                <a:cs typeface="Arial"/>
                <a:sym typeface="Arial"/>
              </a:rPr>
              <a:t> and is unreliable when the sample size is small or the success probability is close to 0 or 1.</a:t>
            </a:r>
            <a:r>
              <a:rPr baseline="30000" lang="en-US" sz="1400" u="sng">
                <a:solidFill>
                  <a:srgbClr val="0B0080"/>
                </a:solidFill>
                <a:latin typeface="Arial"/>
                <a:ea typeface="Arial"/>
                <a:cs typeface="Arial"/>
                <a:sym typeface="Arial"/>
                <a:hlinkClick r:id="rId5"/>
              </a:rPr>
              <a:t>[3]</a:t>
            </a:r>
            <a:endParaRPr baseline="30000" sz="1400" u="sng">
              <a:solidFill>
                <a:srgbClr val="0B0080"/>
              </a:solidFill>
              <a:latin typeface="Arial"/>
              <a:ea typeface="Arial"/>
              <a:cs typeface="Arial"/>
              <a:sym typeface="Arial"/>
              <a:hlinkClick r:id="rId6"/>
            </a:endParaRPr>
          </a:p>
          <a:p>
            <a:pPr indent="0" lvl="0" marL="0" rtl="0" algn="l">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Using the normal approximation, the success probability </a:t>
            </a:r>
            <a:r>
              <a:rPr i="1" lang="en-US" sz="1050">
                <a:solidFill>
                  <a:srgbClr val="222222"/>
                </a:solidFill>
                <a:latin typeface="Arial"/>
                <a:ea typeface="Arial"/>
                <a:cs typeface="Arial"/>
                <a:sym typeface="Arial"/>
              </a:rPr>
              <a:t>p</a:t>
            </a:r>
            <a:r>
              <a:rPr lang="en-US" sz="1050">
                <a:solidFill>
                  <a:srgbClr val="222222"/>
                </a:solidFill>
                <a:latin typeface="Arial"/>
                <a:ea typeface="Arial"/>
                <a:cs typeface="Arial"/>
                <a:sym typeface="Arial"/>
              </a:rPr>
              <a:t> is estimated as</a:t>
            </a:r>
            <a:endParaRPr sz="1050">
              <a:solidFill>
                <a:srgbClr val="222222"/>
              </a:solidFill>
              <a:latin typeface="Arial"/>
              <a:ea typeface="Arial"/>
              <a:cs typeface="Arial"/>
              <a:sym typeface="Arial"/>
            </a:endParaRPr>
          </a:p>
          <a:p>
            <a:pPr indent="0" lvl="0" marL="215900" rtl="0" algn="l">
              <a:lnSpc>
                <a:spcPct val="115000"/>
              </a:lnSpc>
              <a:spcBef>
                <a:spcPts val="600"/>
              </a:spcBef>
              <a:spcAft>
                <a:spcPts val="0"/>
              </a:spcAft>
              <a:buNone/>
            </a:pPr>
            <a:r>
              <a:rPr lang="en-US" sz="1250">
                <a:solidFill>
                  <a:srgbClr val="222222"/>
                </a:solidFill>
                <a:highlight>
                  <a:srgbClr val="FFFFFF"/>
                </a:highlight>
                <a:latin typeface="Arial"/>
                <a:ea typeface="Arial"/>
                <a:cs typeface="Arial"/>
                <a:sym typeface="Arial"/>
              </a:rPr>
              <a:t>[p - z * (p* (1 - p) / n)^(½),  p + z * (p* (1 - p) / n)^(½)]</a:t>
            </a:r>
            <a:endParaRPr sz="1250">
              <a:solidFill>
                <a:srgbClr val="222222"/>
              </a:solidFill>
              <a:highlight>
                <a:srgbClr val="FFFFFF"/>
              </a:highlight>
              <a:latin typeface="Arial"/>
              <a:ea typeface="Arial"/>
              <a:cs typeface="Arial"/>
              <a:sym typeface="Arial"/>
            </a:endParaRPr>
          </a:p>
          <a:p>
            <a:pPr indent="0" lvl="0" marL="0" rtl="0" algn="l">
              <a:spcBef>
                <a:spcPts val="700"/>
              </a:spcBef>
              <a:spcAft>
                <a:spcPts val="0"/>
              </a:spcAft>
              <a:buClr>
                <a:srgbClr val="000000"/>
              </a:buClr>
              <a:buSzPts val="1100"/>
              <a:buFont typeface="Arial"/>
              <a:buNone/>
            </a:pPr>
            <a:r>
              <a:rPr lang="en-US" sz="1050">
                <a:solidFill>
                  <a:srgbClr val="222222"/>
                </a:solidFill>
                <a:highlight>
                  <a:srgbClr val="FFFFFF"/>
                </a:highlight>
                <a:latin typeface="Arial"/>
                <a:ea typeface="Arial"/>
                <a:cs typeface="Arial"/>
                <a:sym typeface="Arial"/>
              </a:rPr>
              <a:t>where </a:t>
            </a:r>
            <a:r>
              <a:rPr lang="en-US" sz="1250">
                <a:solidFill>
                  <a:srgbClr val="222222"/>
                </a:solidFill>
                <a:highlight>
                  <a:srgbClr val="FFFFFF"/>
                </a:highlight>
                <a:latin typeface="Arial"/>
                <a:ea typeface="Arial"/>
                <a:cs typeface="Arial"/>
                <a:sym typeface="Arial"/>
              </a:rPr>
              <a:t>p = n_success / n and </a:t>
            </a:r>
            <a:r>
              <a:rPr lang="en-US" sz="1050">
                <a:solidFill>
                  <a:srgbClr val="222222"/>
                </a:solidFill>
                <a:highlight>
                  <a:srgbClr val="FFFFFF"/>
                </a:highlight>
                <a:latin typeface="Arial"/>
                <a:ea typeface="Arial"/>
                <a:cs typeface="Arial"/>
                <a:sym typeface="Arial"/>
              </a:rPr>
              <a:t>and  z is the </a:t>
            </a:r>
            <a:r>
              <a:rPr lang="en-US" sz="1250">
                <a:solidFill>
                  <a:srgbClr val="222222"/>
                </a:solidFill>
                <a:highlight>
                  <a:srgbClr val="FFFFFF"/>
                </a:highlight>
                <a:latin typeface="Arial"/>
                <a:ea typeface="Arial"/>
                <a:cs typeface="Arial"/>
                <a:sym typeface="Arial"/>
              </a:rPr>
              <a:t>1 - alpha / 2 </a:t>
            </a:r>
            <a:r>
              <a:rPr lang="en-US" sz="1050">
                <a:solidFill>
                  <a:srgbClr val="222222"/>
                </a:solidFill>
                <a:highlight>
                  <a:srgbClr val="FFFFFF"/>
                </a:highlight>
                <a:latin typeface="Arial"/>
                <a:ea typeface="Arial"/>
                <a:cs typeface="Arial"/>
                <a:sym typeface="Arial"/>
              </a:rPr>
              <a:t> </a:t>
            </a:r>
            <a:r>
              <a:rPr lang="en-US" sz="1050" u="sng">
                <a:solidFill>
                  <a:srgbClr val="0B0080"/>
                </a:solidFill>
                <a:highlight>
                  <a:srgbClr val="FFFFFF"/>
                </a:highlight>
                <a:latin typeface="Arial"/>
                <a:ea typeface="Arial"/>
                <a:cs typeface="Arial"/>
                <a:sym typeface="Arial"/>
                <a:hlinkClick r:id="rId7"/>
              </a:rPr>
              <a:t>quantile</a:t>
            </a:r>
            <a:r>
              <a:rPr lang="en-US" sz="1050">
                <a:solidFill>
                  <a:srgbClr val="222222"/>
                </a:solidFill>
                <a:highlight>
                  <a:srgbClr val="FFFFFF"/>
                </a:highlight>
                <a:latin typeface="Arial"/>
                <a:ea typeface="Arial"/>
                <a:cs typeface="Arial"/>
                <a:sym typeface="Arial"/>
              </a:rPr>
              <a:t> of a </a:t>
            </a:r>
            <a:r>
              <a:rPr lang="en-US" sz="1050" u="sng">
                <a:solidFill>
                  <a:srgbClr val="0B0080"/>
                </a:solidFill>
                <a:highlight>
                  <a:srgbClr val="FFFFFF"/>
                </a:highlight>
                <a:latin typeface="Arial"/>
                <a:ea typeface="Arial"/>
                <a:cs typeface="Arial"/>
                <a:sym typeface="Arial"/>
                <a:hlinkClick r:id="rId8"/>
              </a:rPr>
              <a:t>standard normal distribution</a:t>
            </a:r>
            <a:r>
              <a:rPr lang="en-US" sz="1050">
                <a:solidFill>
                  <a:srgbClr val="222222"/>
                </a:solidFill>
                <a:highlight>
                  <a:srgbClr val="FFFFFF"/>
                </a:highlight>
                <a:latin typeface="Arial"/>
                <a:ea typeface="Arial"/>
                <a:cs typeface="Arial"/>
                <a:sym typeface="Arial"/>
              </a:rPr>
              <a:t> (i.e., the </a:t>
            </a:r>
            <a:r>
              <a:rPr lang="en-US" sz="1050" u="sng">
                <a:solidFill>
                  <a:srgbClr val="0B0080"/>
                </a:solidFill>
                <a:highlight>
                  <a:srgbClr val="FFFFFF"/>
                </a:highlight>
                <a:latin typeface="Arial"/>
                <a:ea typeface="Arial"/>
                <a:cs typeface="Arial"/>
                <a:sym typeface="Arial"/>
                <a:hlinkClick r:id="rId9"/>
              </a:rPr>
              <a:t>probit</a:t>
            </a:r>
            <a:r>
              <a:rPr lang="en-US" sz="1050">
                <a:solidFill>
                  <a:srgbClr val="222222"/>
                </a:solidFill>
                <a:highlight>
                  <a:srgbClr val="FFFFFF"/>
                </a:highlight>
                <a:latin typeface="Arial"/>
                <a:ea typeface="Arial"/>
                <a:cs typeface="Arial"/>
                <a:sym typeface="Arial"/>
              </a:rPr>
              <a:t>) corresponding to the target error rate </a:t>
            </a:r>
            <a:r>
              <a:rPr lang="en-US" sz="1250">
                <a:solidFill>
                  <a:srgbClr val="222222"/>
                </a:solidFill>
                <a:highlight>
                  <a:srgbClr val="FFFFFF"/>
                </a:highlight>
                <a:latin typeface="Arial"/>
                <a:ea typeface="Arial"/>
                <a:cs typeface="Arial"/>
                <a:sym typeface="Arial"/>
              </a:rPr>
              <a:t>alpha</a:t>
            </a:r>
            <a:r>
              <a:rPr lang="en-US" sz="1050">
                <a:solidFill>
                  <a:srgbClr val="222222"/>
                </a:solidFill>
                <a:highlight>
                  <a:srgbClr val="FFFFFF"/>
                </a:highlight>
                <a:latin typeface="Arial"/>
                <a:ea typeface="Arial"/>
                <a:cs typeface="Arial"/>
                <a:sym typeface="Arial"/>
              </a:rPr>
              <a:t>. For a 95% confidence level, the error </a:t>
            </a:r>
            <a:r>
              <a:rPr lang="en-US" sz="1250">
                <a:solidFill>
                  <a:srgbClr val="222222"/>
                </a:solidFill>
                <a:highlight>
                  <a:srgbClr val="FFFFFF"/>
                </a:highlight>
                <a:latin typeface="Arial"/>
                <a:ea typeface="Arial"/>
                <a:cs typeface="Arial"/>
                <a:sym typeface="Arial"/>
              </a:rPr>
              <a:t>alpha =1-0.95=0.05</a:t>
            </a:r>
            <a:r>
              <a:rPr lang="en-US" sz="1050">
                <a:solidFill>
                  <a:srgbClr val="222222"/>
                </a:solidFill>
                <a:highlight>
                  <a:srgbClr val="FFFFFF"/>
                </a:highlight>
                <a:latin typeface="Arial"/>
                <a:ea typeface="Arial"/>
                <a:cs typeface="Arial"/>
                <a:sym typeface="Arial"/>
              </a:rPr>
              <a:t>, so </a:t>
            </a:r>
            <a:r>
              <a:rPr lang="en-US" sz="1250">
                <a:solidFill>
                  <a:srgbClr val="222222"/>
                </a:solidFill>
                <a:highlight>
                  <a:srgbClr val="FFFFFF"/>
                </a:highlight>
                <a:latin typeface="Arial"/>
                <a:ea typeface="Arial"/>
                <a:cs typeface="Arial"/>
                <a:sym typeface="Arial"/>
              </a:rPr>
              <a:t>1-alpha/2=0.975</a:t>
            </a:r>
            <a:r>
              <a:rPr lang="en-US" sz="1050">
                <a:solidFill>
                  <a:srgbClr val="222222"/>
                </a:solidFill>
                <a:highlight>
                  <a:srgbClr val="FFFFFF"/>
                </a:highlight>
                <a:latin typeface="Arial"/>
                <a:ea typeface="Arial"/>
                <a:cs typeface="Arial"/>
                <a:sym typeface="Arial"/>
              </a:rPr>
              <a:t> and </a:t>
            </a:r>
            <a:r>
              <a:rPr lang="en-US" sz="1250">
                <a:solidFill>
                  <a:srgbClr val="222222"/>
                </a:solidFill>
                <a:highlight>
                  <a:srgbClr val="FFFFFF"/>
                </a:highlight>
                <a:latin typeface="Arial"/>
                <a:ea typeface="Arial"/>
                <a:cs typeface="Arial"/>
                <a:sym typeface="Arial"/>
              </a:rPr>
              <a:t>z = 1.96. P(Z &gt; z) = alpha/2</a:t>
            </a:r>
            <a:endParaRPr sz="1250">
              <a:solidFill>
                <a:srgbClr val="222222"/>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50">
              <a:solidFill>
                <a:srgbClr val="242729"/>
              </a:solidFill>
              <a:highlight>
                <a:srgbClr val="FFFFFF"/>
              </a:highlight>
              <a:latin typeface="Arial"/>
              <a:ea typeface="Arial"/>
              <a:cs typeface="Arial"/>
              <a:sym typeface="Arial"/>
            </a:endParaRPr>
          </a:p>
        </p:txBody>
      </p:sp>
      <p:sp>
        <p:nvSpPr>
          <p:cNvPr id="666" name="Google Shape;666;g4cd7903ee7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g4cd7903ee7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150">
                <a:solidFill>
                  <a:srgbClr val="242729"/>
                </a:solidFill>
                <a:latin typeface="Arial"/>
                <a:ea typeface="Arial"/>
                <a:cs typeface="Arial"/>
                <a:sym typeface="Arial"/>
              </a:rPr>
              <a:t>You estimating the true value based on your data. True value is a fixed but unknown quantity. In contrast, your estimate </a:t>
            </a:r>
            <a:r>
              <a:rPr i="1" lang="en-US" sz="1150">
                <a:solidFill>
                  <a:srgbClr val="242729"/>
                </a:solidFill>
                <a:latin typeface="Arial"/>
                <a:ea typeface="Arial"/>
                <a:cs typeface="Arial"/>
                <a:sym typeface="Arial"/>
              </a:rPr>
              <a:t>is</a:t>
            </a:r>
            <a:r>
              <a:rPr lang="en-US" sz="1150">
                <a:solidFill>
                  <a:srgbClr val="242729"/>
                </a:solidFill>
                <a:latin typeface="Arial"/>
                <a:ea typeface="Arial"/>
                <a:cs typeface="Arial"/>
                <a:sym typeface="Arial"/>
              </a:rPr>
              <a:t> a random variable as it depends on your data </a:t>
            </a:r>
            <a:r>
              <a:rPr lang="en-US" sz="1350">
                <a:solidFill>
                  <a:srgbClr val="242729"/>
                </a:solidFill>
                <a:latin typeface="Arial"/>
                <a:ea typeface="Arial"/>
                <a:cs typeface="Arial"/>
                <a:sym typeface="Arial"/>
              </a:rPr>
              <a:t>x</a:t>
            </a:r>
            <a:r>
              <a:rPr lang="en-US" sz="1150">
                <a:solidFill>
                  <a:srgbClr val="242729"/>
                </a:solidFill>
                <a:latin typeface="Arial"/>
                <a:ea typeface="Arial"/>
                <a:cs typeface="Arial"/>
                <a:sym typeface="Arial"/>
              </a:rPr>
              <a:t>x which was generated from your data generating process. Thus, you realize that you get different estimates each time you repeat your study.</a:t>
            </a:r>
            <a:endParaRPr sz="1150">
              <a:solidFill>
                <a:srgbClr val="242729"/>
              </a:solidFill>
              <a:latin typeface="Arial"/>
              <a:ea typeface="Arial"/>
              <a:cs typeface="Arial"/>
              <a:sym typeface="Arial"/>
            </a:endParaRPr>
          </a:p>
          <a:p>
            <a:pPr indent="0" lvl="0" marL="0" rtl="0" algn="l">
              <a:lnSpc>
                <a:spcPct val="115000"/>
              </a:lnSpc>
              <a:spcBef>
                <a:spcPts val="1100"/>
              </a:spcBef>
              <a:spcAft>
                <a:spcPts val="0"/>
              </a:spcAft>
              <a:buNone/>
            </a:pPr>
            <a:r>
              <a:rPr lang="en-US" sz="1150">
                <a:solidFill>
                  <a:srgbClr val="242729"/>
                </a:solidFill>
                <a:latin typeface="Arial"/>
                <a:ea typeface="Arial"/>
                <a:cs typeface="Arial"/>
                <a:sym typeface="Arial"/>
              </a:rPr>
              <a:t>The above understanding leads to the following methodology to assess where the true parameter is in relation to your estimate. Define an interval, </a:t>
            </a:r>
            <a:r>
              <a:rPr lang="en-US" sz="1350">
                <a:solidFill>
                  <a:srgbClr val="242729"/>
                </a:solidFill>
                <a:latin typeface="Arial"/>
                <a:ea typeface="Arial"/>
                <a:cs typeface="Arial"/>
                <a:sym typeface="Arial"/>
              </a:rPr>
              <a:t>I≡[lb(x),ub(x)]</a:t>
            </a:r>
            <a:r>
              <a:rPr lang="en-US" sz="1150">
                <a:solidFill>
                  <a:srgbClr val="242729"/>
                </a:solidFill>
                <a:latin typeface="Arial"/>
                <a:ea typeface="Arial"/>
                <a:cs typeface="Arial"/>
                <a:sym typeface="Arial"/>
              </a:rPr>
              <a:t>I≡[lb(x),ub(x)] with the following property:</a:t>
            </a:r>
            <a:endParaRPr sz="1150">
              <a:solidFill>
                <a:srgbClr val="242729"/>
              </a:solidFill>
              <a:latin typeface="Arial"/>
              <a:ea typeface="Arial"/>
              <a:cs typeface="Arial"/>
              <a:sym typeface="Arial"/>
            </a:endParaRPr>
          </a:p>
          <a:p>
            <a:pPr indent="0" lvl="0" marL="0" rtl="0" algn="l">
              <a:lnSpc>
                <a:spcPct val="115000"/>
              </a:lnSpc>
              <a:spcBef>
                <a:spcPts val="1100"/>
              </a:spcBef>
              <a:spcAft>
                <a:spcPts val="0"/>
              </a:spcAft>
              <a:buNone/>
            </a:pPr>
            <a:r>
              <a:rPr lang="en-US" sz="1350">
                <a:solidFill>
                  <a:srgbClr val="242729"/>
                </a:solidFill>
                <a:latin typeface="Arial"/>
                <a:ea typeface="Arial"/>
                <a:cs typeface="Arial"/>
                <a:sym typeface="Arial"/>
              </a:rPr>
              <a:t>P(θ∈I)=0.95</a:t>
            </a:r>
            <a:endParaRPr sz="1350">
              <a:solidFill>
                <a:srgbClr val="242729"/>
              </a:solidFill>
              <a:latin typeface="Arial"/>
              <a:ea typeface="Arial"/>
              <a:cs typeface="Arial"/>
              <a:sym typeface="Arial"/>
            </a:endParaRPr>
          </a:p>
          <a:p>
            <a:pPr indent="0" lvl="0" marL="0" rtl="0" algn="l">
              <a:spcBef>
                <a:spcPts val="1100"/>
              </a:spcBef>
              <a:spcAft>
                <a:spcPts val="0"/>
              </a:spcAft>
              <a:buClr>
                <a:schemeClr val="dk1"/>
              </a:buClr>
              <a:buSzPts val="1100"/>
              <a:buFont typeface="Arial"/>
              <a:buNone/>
            </a:pPr>
            <a:r>
              <a:rPr lang="en-US" sz="1150">
                <a:solidFill>
                  <a:srgbClr val="242729"/>
                </a:solidFill>
                <a:highlight>
                  <a:srgbClr val="FFFFFF"/>
                </a:highlight>
                <a:latin typeface="Arial"/>
                <a:ea typeface="Arial"/>
                <a:cs typeface="Arial"/>
                <a:sym typeface="Arial"/>
              </a:rPr>
              <a:t>An interval constructed like the above is what is called a confidence interval. Since, the true value is unknown but fixed, the true value is either in the interval or outside the interval. The confidence interval then is a statement about the likelihood that the interval we obtain actually has the true parameter value. Thus, the probability statement is about the interval (i.e., the chances that interval which has the true value or not) rather than about the location of the true parameter value.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150">
                <a:solidFill>
                  <a:srgbClr val="242729"/>
                </a:solidFill>
                <a:highlight>
                  <a:srgbClr val="FFFFFF"/>
                </a:highlight>
                <a:latin typeface="Arial"/>
                <a:ea typeface="Arial"/>
                <a:cs typeface="Arial"/>
                <a:sym typeface="Arial"/>
              </a:rPr>
              <a:t>As a result, to express uncertainty in our knowledge after an experiment, the frequentist approach uses a "confidence interval" -- a range of values designed to include the true value of the parameter with some minimum probability, say 95%. A frequentist will design the experiment and 95% confidence interval procedure so that out of every 100 experiments run start to finish, at least 95 of the resulting confidence intervals will be expected to include the true value of the parameter. The other 5 might be slightly wrong, or they might be complete nonsense -- formally speaking that's ok as far as the approach is concerned, as long as 95 out of 100 inferences are correct. (Of course we would prefer them to be slightly wrong, not total nonsense.)</a:t>
            </a:r>
            <a:endParaRPr sz="1150">
              <a:solidFill>
                <a:srgbClr val="242729"/>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242729"/>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242729"/>
              </a:solidFill>
              <a:highlight>
                <a:srgbClr val="FFFFFF"/>
              </a:highlight>
              <a:latin typeface="Arial"/>
              <a:ea typeface="Arial"/>
              <a:cs typeface="Arial"/>
              <a:sym typeface="Arial"/>
            </a:endParaRPr>
          </a:p>
          <a:p>
            <a:pPr indent="0" lvl="0" marL="0" rtl="0" algn="l">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A commonly used formula for a binomial confidence interval relies on approximating the distribution of error about a binomially-distributed observation, </a:t>
            </a:r>
            <a:r>
              <a:rPr lang="en-US" sz="1250">
                <a:solidFill>
                  <a:srgbClr val="222222"/>
                </a:solidFill>
                <a:latin typeface="Arial"/>
                <a:ea typeface="Arial"/>
                <a:cs typeface="Arial"/>
                <a:sym typeface="Arial"/>
              </a:rPr>
              <a:t>{\displaystyle {\hat {p}}}</a:t>
            </a:r>
            <a:r>
              <a:rPr lang="en-US" sz="1050">
                <a:solidFill>
                  <a:srgbClr val="222222"/>
                </a:solidFill>
                <a:latin typeface="Arial"/>
                <a:ea typeface="Arial"/>
                <a:cs typeface="Arial"/>
                <a:sym typeface="Arial"/>
              </a:rPr>
              <a:t>, with a </a:t>
            </a:r>
            <a:r>
              <a:rPr lang="en-US" sz="1050" u="sng">
                <a:solidFill>
                  <a:srgbClr val="0B0080"/>
                </a:solidFill>
                <a:latin typeface="Arial"/>
                <a:ea typeface="Arial"/>
                <a:cs typeface="Arial"/>
                <a:sym typeface="Arial"/>
                <a:hlinkClick r:id="rId2"/>
              </a:rPr>
              <a:t>normal distribution</a:t>
            </a:r>
            <a:r>
              <a:rPr lang="en-US" sz="1050">
                <a:solidFill>
                  <a:srgbClr val="222222"/>
                </a:solidFill>
                <a:latin typeface="Arial"/>
                <a:ea typeface="Arial"/>
                <a:cs typeface="Arial"/>
                <a:sym typeface="Arial"/>
              </a:rPr>
              <a:t>.</a:t>
            </a:r>
            <a:r>
              <a:rPr baseline="30000" lang="en-US" sz="1400" u="sng">
                <a:solidFill>
                  <a:srgbClr val="0B0080"/>
                </a:solidFill>
                <a:latin typeface="Arial"/>
                <a:ea typeface="Arial"/>
                <a:cs typeface="Arial"/>
                <a:sym typeface="Arial"/>
                <a:hlinkClick r:id="rId3"/>
              </a:rPr>
              <a:t>[2]</a:t>
            </a:r>
            <a:r>
              <a:rPr lang="en-US" sz="1050">
                <a:solidFill>
                  <a:srgbClr val="222222"/>
                </a:solidFill>
                <a:latin typeface="Arial"/>
                <a:ea typeface="Arial"/>
                <a:cs typeface="Arial"/>
                <a:sym typeface="Arial"/>
              </a:rPr>
              <a:t> This approximation is based on the </a:t>
            </a:r>
            <a:r>
              <a:rPr lang="en-US" sz="1050" u="sng">
                <a:solidFill>
                  <a:srgbClr val="0B0080"/>
                </a:solidFill>
                <a:latin typeface="Arial"/>
                <a:ea typeface="Arial"/>
                <a:cs typeface="Arial"/>
                <a:sym typeface="Arial"/>
                <a:hlinkClick r:id="rId4"/>
              </a:rPr>
              <a:t>central limit theorem</a:t>
            </a:r>
            <a:r>
              <a:rPr lang="en-US" sz="1050">
                <a:solidFill>
                  <a:srgbClr val="222222"/>
                </a:solidFill>
                <a:latin typeface="Arial"/>
                <a:ea typeface="Arial"/>
                <a:cs typeface="Arial"/>
                <a:sym typeface="Arial"/>
              </a:rPr>
              <a:t> and is unreliable when the sample size is small or the success probability is close to 0 or 1.</a:t>
            </a:r>
            <a:r>
              <a:rPr baseline="30000" lang="en-US" sz="1400" u="sng">
                <a:solidFill>
                  <a:srgbClr val="0B0080"/>
                </a:solidFill>
                <a:latin typeface="Arial"/>
                <a:ea typeface="Arial"/>
                <a:cs typeface="Arial"/>
                <a:sym typeface="Arial"/>
                <a:hlinkClick r:id="rId5"/>
              </a:rPr>
              <a:t>[3]</a:t>
            </a:r>
            <a:endParaRPr baseline="30000" sz="1400" u="sng">
              <a:solidFill>
                <a:srgbClr val="0B0080"/>
              </a:solidFill>
              <a:latin typeface="Arial"/>
              <a:ea typeface="Arial"/>
              <a:cs typeface="Arial"/>
              <a:sym typeface="Arial"/>
              <a:hlinkClick r:id="rId6"/>
            </a:endParaRPr>
          </a:p>
          <a:p>
            <a:pPr indent="0" lvl="0" marL="0" rtl="0" algn="l">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Using the normal approximation, the success probability </a:t>
            </a:r>
            <a:r>
              <a:rPr i="1" lang="en-US" sz="1050">
                <a:solidFill>
                  <a:srgbClr val="222222"/>
                </a:solidFill>
                <a:latin typeface="Arial"/>
                <a:ea typeface="Arial"/>
                <a:cs typeface="Arial"/>
                <a:sym typeface="Arial"/>
              </a:rPr>
              <a:t>p</a:t>
            </a:r>
            <a:r>
              <a:rPr lang="en-US" sz="1050">
                <a:solidFill>
                  <a:srgbClr val="222222"/>
                </a:solidFill>
                <a:latin typeface="Arial"/>
                <a:ea typeface="Arial"/>
                <a:cs typeface="Arial"/>
                <a:sym typeface="Arial"/>
              </a:rPr>
              <a:t> is estimated as</a:t>
            </a:r>
            <a:endParaRPr sz="1050">
              <a:solidFill>
                <a:srgbClr val="222222"/>
              </a:solidFill>
              <a:latin typeface="Arial"/>
              <a:ea typeface="Arial"/>
              <a:cs typeface="Arial"/>
              <a:sym typeface="Arial"/>
            </a:endParaRPr>
          </a:p>
          <a:p>
            <a:pPr indent="0" lvl="0" marL="215900" rtl="0" algn="l">
              <a:lnSpc>
                <a:spcPct val="115000"/>
              </a:lnSpc>
              <a:spcBef>
                <a:spcPts val="600"/>
              </a:spcBef>
              <a:spcAft>
                <a:spcPts val="0"/>
              </a:spcAft>
              <a:buNone/>
            </a:pPr>
            <a:r>
              <a:rPr lang="en-US" sz="1250">
                <a:solidFill>
                  <a:srgbClr val="222222"/>
                </a:solidFill>
                <a:highlight>
                  <a:srgbClr val="FFFFFF"/>
                </a:highlight>
                <a:latin typeface="Arial"/>
                <a:ea typeface="Arial"/>
                <a:cs typeface="Arial"/>
                <a:sym typeface="Arial"/>
              </a:rPr>
              <a:t>[p - z * (p* (1 - p) / n)^(½),  p + z * (p* (1 - p) / n)^(½)]</a:t>
            </a:r>
            <a:endParaRPr sz="1250">
              <a:solidFill>
                <a:srgbClr val="222222"/>
              </a:solidFill>
              <a:highlight>
                <a:srgbClr val="FFFFFF"/>
              </a:highlight>
              <a:latin typeface="Arial"/>
              <a:ea typeface="Arial"/>
              <a:cs typeface="Arial"/>
              <a:sym typeface="Arial"/>
            </a:endParaRPr>
          </a:p>
          <a:p>
            <a:pPr indent="0" lvl="0" marL="0" rtl="0" algn="l">
              <a:spcBef>
                <a:spcPts val="700"/>
              </a:spcBef>
              <a:spcAft>
                <a:spcPts val="0"/>
              </a:spcAft>
              <a:buClr>
                <a:srgbClr val="000000"/>
              </a:buClr>
              <a:buSzPts val="1100"/>
              <a:buFont typeface="Arial"/>
              <a:buNone/>
            </a:pPr>
            <a:r>
              <a:rPr lang="en-US" sz="1050">
                <a:solidFill>
                  <a:srgbClr val="222222"/>
                </a:solidFill>
                <a:highlight>
                  <a:srgbClr val="FFFFFF"/>
                </a:highlight>
                <a:latin typeface="Arial"/>
                <a:ea typeface="Arial"/>
                <a:cs typeface="Arial"/>
                <a:sym typeface="Arial"/>
              </a:rPr>
              <a:t>where </a:t>
            </a:r>
            <a:r>
              <a:rPr lang="en-US" sz="1250">
                <a:solidFill>
                  <a:srgbClr val="222222"/>
                </a:solidFill>
                <a:highlight>
                  <a:srgbClr val="FFFFFF"/>
                </a:highlight>
                <a:latin typeface="Arial"/>
                <a:ea typeface="Arial"/>
                <a:cs typeface="Arial"/>
                <a:sym typeface="Arial"/>
              </a:rPr>
              <a:t>p = n_success / n and </a:t>
            </a:r>
            <a:r>
              <a:rPr lang="en-US" sz="1050">
                <a:solidFill>
                  <a:srgbClr val="222222"/>
                </a:solidFill>
                <a:highlight>
                  <a:srgbClr val="FFFFFF"/>
                </a:highlight>
                <a:latin typeface="Arial"/>
                <a:ea typeface="Arial"/>
                <a:cs typeface="Arial"/>
                <a:sym typeface="Arial"/>
              </a:rPr>
              <a:t>and  z is the </a:t>
            </a:r>
            <a:r>
              <a:rPr lang="en-US" sz="1250">
                <a:solidFill>
                  <a:srgbClr val="222222"/>
                </a:solidFill>
                <a:highlight>
                  <a:srgbClr val="FFFFFF"/>
                </a:highlight>
                <a:latin typeface="Arial"/>
                <a:ea typeface="Arial"/>
                <a:cs typeface="Arial"/>
                <a:sym typeface="Arial"/>
              </a:rPr>
              <a:t>1 - alpha / 2 </a:t>
            </a:r>
            <a:r>
              <a:rPr lang="en-US" sz="1050">
                <a:solidFill>
                  <a:srgbClr val="222222"/>
                </a:solidFill>
                <a:highlight>
                  <a:srgbClr val="FFFFFF"/>
                </a:highlight>
                <a:latin typeface="Arial"/>
                <a:ea typeface="Arial"/>
                <a:cs typeface="Arial"/>
                <a:sym typeface="Arial"/>
              </a:rPr>
              <a:t> </a:t>
            </a:r>
            <a:r>
              <a:rPr lang="en-US" sz="1050" u="sng">
                <a:solidFill>
                  <a:srgbClr val="0B0080"/>
                </a:solidFill>
                <a:highlight>
                  <a:srgbClr val="FFFFFF"/>
                </a:highlight>
                <a:latin typeface="Arial"/>
                <a:ea typeface="Arial"/>
                <a:cs typeface="Arial"/>
                <a:sym typeface="Arial"/>
                <a:hlinkClick r:id="rId7"/>
              </a:rPr>
              <a:t>quantile</a:t>
            </a:r>
            <a:r>
              <a:rPr lang="en-US" sz="1050">
                <a:solidFill>
                  <a:srgbClr val="222222"/>
                </a:solidFill>
                <a:highlight>
                  <a:srgbClr val="FFFFFF"/>
                </a:highlight>
                <a:latin typeface="Arial"/>
                <a:ea typeface="Arial"/>
                <a:cs typeface="Arial"/>
                <a:sym typeface="Arial"/>
              </a:rPr>
              <a:t> of a </a:t>
            </a:r>
            <a:r>
              <a:rPr lang="en-US" sz="1050" u="sng">
                <a:solidFill>
                  <a:srgbClr val="0B0080"/>
                </a:solidFill>
                <a:highlight>
                  <a:srgbClr val="FFFFFF"/>
                </a:highlight>
                <a:latin typeface="Arial"/>
                <a:ea typeface="Arial"/>
                <a:cs typeface="Arial"/>
                <a:sym typeface="Arial"/>
                <a:hlinkClick r:id="rId8"/>
              </a:rPr>
              <a:t>standard normal distribution</a:t>
            </a:r>
            <a:r>
              <a:rPr lang="en-US" sz="1050">
                <a:solidFill>
                  <a:srgbClr val="222222"/>
                </a:solidFill>
                <a:highlight>
                  <a:srgbClr val="FFFFFF"/>
                </a:highlight>
                <a:latin typeface="Arial"/>
                <a:ea typeface="Arial"/>
                <a:cs typeface="Arial"/>
                <a:sym typeface="Arial"/>
              </a:rPr>
              <a:t> (i.e., the </a:t>
            </a:r>
            <a:r>
              <a:rPr lang="en-US" sz="1050" u="sng">
                <a:solidFill>
                  <a:srgbClr val="0B0080"/>
                </a:solidFill>
                <a:highlight>
                  <a:srgbClr val="FFFFFF"/>
                </a:highlight>
                <a:latin typeface="Arial"/>
                <a:ea typeface="Arial"/>
                <a:cs typeface="Arial"/>
                <a:sym typeface="Arial"/>
                <a:hlinkClick r:id="rId9"/>
              </a:rPr>
              <a:t>probit</a:t>
            </a:r>
            <a:r>
              <a:rPr lang="en-US" sz="1050">
                <a:solidFill>
                  <a:srgbClr val="222222"/>
                </a:solidFill>
                <a:highlight>
                  <a:srgbClr val="FFFFFF"/>
                </a:highlight>
                <a:latin typeface="Arial"/>
                <a:ea typeface="Arial"/>
                <a:cs typeface="Arial"/>
                <a:sym typeface="Arial"/>
              </a:rPr>
              <a:t>) corresponding to the target error rate </a:t>
            </a:r>
            <a:r>
              <a:rPr lang="en-US" sz="1250">
                <a:solidFill>
                  <a:srgbClr val="222222"/>
                </a:solidFill>
                <a:highlight>
                  <a:srgbClr val="FFFFFF"/>
                </a:highlight>
                <a:latin typeface="Arial"/>
                <a:ea typeface="Arial"/>
                <a:cs typeface="Arial"/>
                <a:sym typeface="Arial"/>
              </a:rPr>
              <a:t>alpha</a:t>
            </a:r>
            <a:r>
              <a:rPr lang="en-US" sz="1050">
                <a:solidFill>
                  <a:srgbClr val="222222"/>
                </a:solidFill>
                <a:highlight>
                  <a:srgbClr val="FFFFFF"/>
                </a:highlight>
                <a:latin typeface="Arial"/>
                <a:ea typeface="Arial"/>
                <a:cs typeface="Arial"/>
                <a:sym typeface="Arial"/>
              </a:rPr>
              <a:t>. For a 95% confidence level, the error </a:t>
            </a:r>
            <a:r>
              <a:rPr lang="en-US" sz="1250">
                <a:solidFill>
                  <a:srgbClr val="222222"/>
                </a:solidFill>
                <a:highlight>
                  <a:srgbClr val="FFFFFF"/>
                </a:highlight>
                <a:latin typeface="Arial"/>
                <a:ea typeface="Arial"/>
                <a:cs typeface="Arial"/>
                <a:sym typeface="Arial"/>
              </a:rPr>
              <a:t>alpha =1-0.95=0.05</a:t>
            </a:r>
            <a:r>
              <a:rPr lang="en-US" sz="1050">
                <a:solidFill>
                  <a:srgbClr val="222222"/>
                </a:solidFill>
                <a:highlight>
                  <a:srgbClr val="FFFFFF"/>
                </a:highlight>
                <a:latin typeface="Arial"/>
                <a:ea typeface="Arial"/>
                <a:cs typeface="Arial"/>
                <a:sym typeface="Arial"/>
              </a:rPr>
              <a:t>, so </a:t>
            </a:r>
            <a:r>
              <a:rPr lang="en-US" sz="1250">
                <a:solidFill>
                  <a:srgbClr val="222222"/>
                </a:solidFill>
                <a:highlight>
                  <a:srgbClr val="FFFFFF"/>
                </a:highlight>
                <a:latin typeface="Arial"/>
                <a:ea typeface="Arial"/>
                <a:cs typeface="Arial"/>
                <a:sym typeface="Arial"/>
              </a:rPr>
              <a:t>1-alpha/2=0.975</a:t>
            </a:r>
            <a:r>
              <a:rPr lang="en-US" sz="1050">
                <a:solidFill>
                  <a:srgbClr val="222222"/>
                </a:solidFill>
                <a:highlight>
                  <a:srgbClr val="FFFFFF"/>
                </a:highlight>
                <a:latin typeface="Arial"/>
                <a:ea typeface="Arial"/>
                <a:cs typeface="Arial"/>
                <a:sym typeface="Arial"/>
              </a:rPr>
              <a:t> and </a:t>
            </a:r>
            <a:r>
              <a:rPr lang="en-US" sz="1250">
                <a:solidFill>
                  <a:srgbClr val="222222"/>
                </a:solidFill>
                <a:highlight>
                  <a:srgbClr val="FFFFFF"/>
                </a:highlight>
                <a:latin typeface="Arial"/>
                <a:ea typeface="Arial"/>
                <a:cs typeface="Arial"/>
                <a:sym typeface="Arial"/>
              </a:rPr>
              <a:t>z = 1.96. P(Z &gt; z) = alpha/2</a:t>
            </a:r>
            <a:endParaRPr sz="1250">
              <a:solidFill>
                <a:srgbClr val="222222"/>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50">
              <a:solidFill>
                <a:srgbClr val="242729"/>
              </a:solidFill>
              <a:highlight>
                <a:srgbClr val="FFFFFF"/>
              </a:highlight>
              <a:latin typeface="Arial"/>
              <a:ea typeface="Arial"/>
              <a:cs typeface="Arial"/>
              <a:sym typeface="Arial"/>
            </a:endParaRPr>
          </a:p>
        </p:txBody>
      </p:sp>
      <p:sp>
        <p:nvSpPr>
          <p:cNvPr id="687" name="Google Shape;687;g4cd7903ee7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 name="Google Shape;706;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e891c622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4e891c622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4cd7903ee7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150">
                <a:solidFill>
                  <a:srgbClr val="242729"/>
                </a:solidFill>
                <a:latin typeface="Arial"/>
                <a:ea typeface="Arial"/>
                <a:cs typeface="Arial"/>
                <a:sym typeface="Arial"/>
              </a:rPr>
              <a:t>You estimating the true value based on your data. True value is a fixed but unknown quantity. In contrast, your estimate </a:t>
            </a:r>
            <a:r>
              <a:rPr i="1" lang="en-US" sz="1150">
                <a:solidFill>
                  <a:srgbClr val="242729"/>
                </a:solidFill>
                <a:latin typeface="Arial"/>
                <a:ea typeface="Arial"/>
                <a:cs typeface="Arial"/>
                <a:sym typeface="Arial"/>
              </a:rPr>
              <a:t>is</a:t>
            </a:r>
            <a:r>
              <a:rPr lang="en-US" sz="1150">
                <a:solidFill>
                  <a:srgbClr val="242729"/>
                </a:solidFill>
                <a:latin typeface="Arial"/>
                <a:ea typeface="Arial"/>
                <a:cs typeface="Arial"/>
                <a:sym typeface="Arial"/>
              </a:rPr>
              <a:t> a random variable as it depends on your data </a:t>
            </a:r>
            <a:r>
              <a:rPr lang="en-US" sz="1350">
                <a:solidFill>
                  <a:srgbClr val="242729"/>
                </a:solidFill>
                <a:latin typeface="Arial"/>
                <a:ea typeface="Arial"/>
                <a:cs typeface="Arial"/>
                <a:sym typeface="Arial"/>
              </a:rPr>
              <a:t>x</a:t>
            </a:r>
            <a:r>
              <a:rPr lang="en-US" sz="1150">
                <a:solidFill>
                  <a:srgbClr val="242729"/>
                </a:solidFill>
                <a:latin typeface="Arial"/>
                <a:ea typeface="Arial"/>
                <a:cs typeface="Arial"/>
                <a:sym typeface="Arial"/>
              </a:rPr>
              <a:t>x which was generated from your data generating process. Thus, you realize that you get different estimates each time you repeat your study.</a:t>
            </a:r>
            <a:endParaRPr sz="1150">
              <a:solidFill>
                <a:srgbClr val="242729"/>
              </a:solidFill>
              <a:latin typeface="Arial"/>
              <a:ea typeface="Arial"/>
              <a:cs typeface="Arial"/>
              <a:sym typeface="Arial"/>
            </a:endParaRPr>
          </a:p>
          <a:p>
            <a:pPr indent="0" lvl="0" marL="0" rtl="0" algn="l">
              <a:lnSpc>
                <a:spcPct val="115000"/>
              </a:lnSpc>
              <a:spcBef>
                <a:spcPts val="1100"/>
              </a:spcBef>
              <a:spcAft>
                <a:spcPts val="0"/>
              </a:spcAft>
              <a:buNone/>
            </a:pPr>
            <a:r>
              <a:rPr lang="en-US" sz="1150">
                <a:solidFill>
                  <a:srgbClr val="242729"/>
                </a:solidFill>
                <a:latin typeface="Arial"/>
                <a:ea typeface="Arial"/>
                <a:cs typeface="Arial"/>
                <a:sym typeface="Arial"/>
              </a:rPr>
              <a:t>The above understanding leads to the following methodology to assess where the true parameter is in relation to your estimate. Define an interval, </a:t>
            </a:r>
            <a:r>
              <a:rPr lang="en-US" sz="1350">
                <a:solidFill>
                  <a:srgbClr val="242729"/>
                </a:solidFill>
                <a:latin typeface="Arial"/>
                <a:ea typeface="Arial"/>
                <a:cs typeface="Arial"/>
                <a:sym typeface="Arial"/>
              </a:rPr>
              <a:t>I≡[lb(x),ub(x)]</a:t>
            </a:r>
            <a:r>
              <a:rPr lang="en-US" sz="1150">
                <a:solidFill>
                  <a:srgbClr val="242729"/>
                </a:solidFill>
                <a:latin typeface="Arial"/>
                <a:ea typeface="Arial"/>
                <a:cs typeface="Arial"/>
                <a:sym typeface="Arial"/>
              </a:rPr>
              <a:t>I≡[lb(x),ub(x)] with the following property:</a:t>
            </a:r>
            <a:endParaRPr sz="1150">
              <a:solidFill>
                <a:srgbClr val="242729"/>
              </a:solidFill>
              <a:latin typeface="Arial"/>
              <a:ea typeface="Arial"/>
              <a:cs typeface="Arial"/>
              <a:sym typeface="Arial"/>
            </a:endParaRPr>
          </a:p>
          <a:p>
            <a:pPr indent="0" lvl="0" marL="0" rtl="0" algn="l">
              <a:lnSpc>
                <a:spcPct val="115000"/>
              </a:lnSpc>
              <a:spcBef>
                <a:spcPts val="1100"/>
              </a:spcBef>
              <a:spcAft>
                <a:spcPts val="0"/>
              </a:spcAft>
              <a:buNone/>
            </a:pPr>
            <a:r>
              <a:rPr lang="en-US" sz="1350">
                <a:solidFill>
                  <a:srgbClr val="242729"/>
                </a:solidFill>
                <a:latin typeface="Arial"/>
                <a:ea typeface="Arial"/>
                <a:cs typeface="Arial"/>
                <a:sym typeface="Arial"/>
              </a:rPr>
              <a:t>P(θ∈I)=0.95</a:t>
            </a:r>
            <a:endParaRPr sz="1350">
              <a:solidFill>
                <a:srgbClr val="242729"/>
              </a:solidFill>
              <a:latin typeface="Arial"/>
              <a:ea typeface="Arial"/>
              <a:cs typeface="Arial"/>
              <a:sym typeface="Arial"/>
            </a:endParaRPr>
          </a:p>
          <a:p>
            <a:pPr indent="0" lvl="0" marL="0" rtl="0" algn="l">
              <a:spcBef>
                <a:spcPts val="1100"/>
              </a:spcBef>
              <a:spcAft>
                <a:spcPts val="0"/>
              </a:spcAft>
              <a:buClr>
                <a:schemeClr val="dk1"/>
              </a:buClr>
              <a:buSzPts val="1100"/>
              <a:buFont typeface="Arial"/>
              <a:buNone/>
            </a:pPr>
            <a:r>
              <a:rPr lang="en-US" sz="1150">
                <a:solidFill>
                  <a:srgbClr val="242729"/>
                </a:solidFill>
                <a:highlight>
                  <a:srgbClr val="FFFFFF"/>
                </a:highlight>
                <a:latin typeface="Arial"/>
                <a:ea typeface="Arial"/>
                <a:cs typeface="Arial"/>
                <a:sym typeface="Arial"/>
              </a:rPr>
              <a:t>An interval constructed like the above is what is called a confidence interval. Since, the true value is unknown but fixed, the true value is either in the interval or outside the interval. The confidence interval then is a statement about the likelihood that the interval we obtain actually has the true parameter value. Thus, the probability statement is about the interval (i.e., the chances that interval which has the true value or not) rather than about the location of the true parameter value.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150">
                <a:solidFill>
                  <a:srgbClr val="242729"/>
                </a:solidFill>
                <a:highlight>
                  <a:srgbClr val="FFFFFF"/>
                </a:highlight>
                <a:latin typeface="Arial"/>
                <a:ea typeface="Arial"/>
                <a:cs typeface="Arial"/>
                <a:sym typeface="Arial"/>
              </a:rPr>
              <a:t>As a result, to express uncertainty in our knowledge after an experiment, the frequentist approach uses a "confidence interval" -- a range of values designed to include the true value of the parameter with some minimum probability, say 95%. A frequentist will design the experiment and 95% confidence interval procedure so that out of every 100 experiments run start to finish, at least 95 of the resulting confidence intervals will be expected to include the true value of the parameter. The other 5 might be slightly wrong, or they might be complete nonsense -- formally speaking that's ok as far as the approach is concerned, as long as 95 out of 100 inferences are correct. (Of course we would prefer them to be slightly wrong, not total nonsense.)</a:t>
            </a:r>
            <a:endParaRPr sz="1150">
              <a:solidFill>
                <a:srgbClr val="242729"/>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242729"/>
              </a:solidFill>
              <a:highlight>
                <a:srgbClr val="FFFFFF"/>
              </a:highlight>
              <a:latin typeface="Arial"/>
              <a:ea typeface="Arial"/>
              <a:cs typeface="Arial"/>
              <a:sym typeface="Arial"/>
            </a:endParaRPr>
          </a:p>
          <a:p>
            <a:pPr indent="0" lvl="0" marL="0" rtl="0" algn="l">
              <a:spcBef>
                <a:spcPts val="0"/>
              </a:spcBef>
              <a:spcAft>
                <a:spcPts val="0"/>
              </a:spcAft>
              <a:buNone/>
            </a:pPr>
            <a:r>
              <a:t/>
            </a:r>
            <a:endParaRPr sz="1150">
              <a:solidFill>
                <a:srgbClr val="242729"/>
              </a:solidFill>
              <a:highlight>
                <a:srgbClr val="FFFFFF"/>
              </a:highlight>
              <a:latin typeface="Arial"/>
              <a:ea typeface="Arial"/>
              <a:cs typeface="Arial"/>
              <a:sym typeface="Arial"/>
            </a:endParaRPr>
          </a:p>
          <a:p>
            <a:pPr indent="0" lvl="0" marL="0" rtl="0" algn="l">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A commonly used formula for a binomial confidence interval relies on approximating the distribution of error about a binomially-distributed observation, </a:t>
            </a:r>
            <a:r>
              <a:rPr lang="en-US" sz="1250">
                <a:solidFill>
                  <a:srgbClr val="222222"/>
                </a:solidFill>
                <a:latin typeface="Arial"/>
                <a:ea typeface="Arial"/>
                <a:cs typeface="Arial"/>
                <a:sym typeface="Arial"/>
              </a:rPr>
              <a:t>{\displaystyle {\hat {p}}}</a:t>
            </a:r>
            <a:r>
              <a:rPr lang="en-US" sz="1050">
                <a:solidFill>
                  <a:srgbClr val="222222"/>
                </a:solidFill>
                <a:latin typeface="Arial"/>
                <a:ea typeface="Arial"/>
                <a:cs typeface="Arial"/>
                <a:sym typeface="Arial"/>
              </a:rPr>
              <a:t>, with a </a:t>
            </a:r>
            <a:r>
              <a:rPr lang="en-US" sz="1050" u="sng">
                <a:solidFill>
                  <a:srgbClr val="0B0080"/>
                </a:solidFill>
                <a:latin typeface="Arial"/>
                <a:ea typeface="Arial"/>
                <a:cs typeface="Arial"/>
                <a:sym typeface="Arial"/>
                <a:hlinkClick r:id="rId2"/>
              </a:rPr>
              <a:t>normal distribution</a:t>
            </a:r>
            <a:r>
              <a:rPr lang="en-US" sz="1050">
                <a:solidFill>
                  <a:srgbClr val="222222"/>
                </a:solidFill>
                <a:latin typeface="Arial"/>
                <a:ea typeface="Arial"/>
                <a:cs typeface="Arial"/>
                <a:sym typeface="Arial"/>
              </a:rPr>
              <a:t>.</a:t>
            </a:r>
            <a:r>
              <a:rPr baseline="30000" lang="en-US" sz="1400" u="sng">
                <a:solidFill>
                  <a:srgbClr val="0B0080"/>
                </a:solidFill>
                <a:latin typeface="Arial"/>
                <a:ea typeface="Arial"/>
                <a:cs typeface="Arial"/>
                <a:sym typeface="Arial"/>
                <a:hlinkClick r:id="rId3"/>
              </a:rPr>
              <a:t>[2]</a:t>
            </a:r>
            <a:r>
              <a:rPr lang="en-US" sz="1050">
                <a:solidFill>
                  <a:srgbClr val="222222"/>
                </a:solidFill>
                <a:latin typeface="Arial"/>
                <a:ea typeface="Arial"/>
                <a:cs typeface="Arial"/>
                <a:sym typeface="Arial"/>
              </a:rPr>
              <a:t> This approximation is based on the </a:t>
            </a:r>
            <a:r>
              <a:rPr lang="en-US" sz="1050" u="sng">
                <a:solidFill>
                  <a:srgbClr val="0B0080"/>
                </a:solidFill>
                <a:latin typeface="Arial"/>
                <a:ea typeface="Arial"/>
                <a:cs typeface="Arial"/>
                <a:sym typeface="Arial"/>
                <a:hlinkClick r:id="rId4"/>
              </a:rPr>
              <a:t>central limit theorem</a:t>
            </a:r>
            <a:r>
              <a:rPr lang="en-US" sz="1050">
                <a:solidFill>
                  <a:srgbClr val="222222"/>
                </a:solidFill>
                <a:latin typeface="Arial"/>
                <a:ea typeface="Arial"/>
                <a:cs typeface="Arial"/>
                <a:sym typeface="Arial"/>
              </a:rPr>
              <a:t> and is unreliable when the sample size is small or the success probability is close to 0 or 1.</a:t>
            </a:r>
            <a:r>
              <a:rPr baseline="30000" lang="en-US" sz="1400" u="sng">
                <a:solidFill>
                  <a:srgbClr val="0B0080"/>
                </a:solidFill>
                <a:latin typeface="Arial"/>
                <a:ea typeface="Arial"/>
                <a:cs typeface="Arial"/>
                <a:sym typeface="Arial"/>
                <a:hlinkClick r:id="rId5"/>
              </a:rPr>
              <a:t>[3]</a:t>
            </a:r>
            <a:endParaRPr baseline="30000" sz="1400" u="sng">
              <a:solidFill>
                <a:srgbClr val="0B0080"/>
              </a:solidFill>
              <a:latin typeface="Arial"/>
              <a:ea typeface="Arial"/>
              <a:cs typeface="Arial"/>
              <a:sym typeface="Arial"/>
              <a:hlinkClick r:id="rId6"/>
            </a:endParaRPr>
          </a:p>
          <a:p>
            <a:pPr indent="0" lvl="0" marL="0" rtl="0" algn="l">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Using the normal approximation, the success probability </a:t>
            </a:r>
            <a:r>
              <a:rPr i="1" lang="en-US" sz="1050">
                <a:solidFill>
                  <a:srgbClr val="222222"/>
                </a:solidFill>
                <a:latin typeface="Arial"/>
                <a:ea typeface="Arial"/>
                <a:cs typeface="Arial"/>
                <a:sym typeface="Arial"/>
              </a:rPr>
              <a:t>p</a:t>
            </a:r>
            <a:r>
              <a:rPr lang="en-US" sz="1050">
                <a:solidFill>
                  <a:srgbClr val="222222"/>
                </a:solidFill>
                <a:latin typeface="Arial"/>
                <a:ea typeface="Arial"/>
                <a:cs typeface="Arial"/>
                <a:sym typeface="Arial"/>
              </a:rPr>
              <a:t> is estimated as</a:t>
            </a:r>
            <a:endParaRPr sz="1050">
              <a:solidFill>
                <a:srgbClr val="222222"/>
              </a:solidFill>
              <a:latin typeface="Arial"/>
              <a:ea typeface="Arial"/>
              <a:cs typeface="Arial"/>
              <a:sym typeface="Arial"/>
            </a:endParaRPr>
          </a:p>
          <a:p>
            <a:pPr indent="0" lvl="0" marL="215900" rtl="0" algn="l">
              <a:lnSpc>
                <a:spcPct val="115000"/>
              </a:lnSpc>
              <a:spcBef>
                <a:spcPts val="600"/>
              </a:spcBef>
              <a:spcAft>
                <a:spcPts val="0"/>
              </a:spcAft>
              <a:buNone/>
            </a:pPr>
            <a:r>
              <a:rPr lang="en-US" sz="1250">
                <a:solidFill>
                  <a:srgbClr val="222222"/>
                </a:solidFill>
                <a:highlight>
                  <a:srgbClr val="FFFFFF"/>
                </a:highlight>
                <a:latin typeface="Arial"/>
                <a:ea typeface="Arial"/>
                <a:cs typeface="Arial"/>
                <a:sym typeface="Arial"/>
              </a:rPr>
              <a:t>[p - z * (p* (1 - p) / n)^(½),  p + z * (p* (1 - p) / n)^(½)]</a:t>
            </a:r>
            <a:endParaRPr sz="1250">
              <a:solidFill>
                <a:srgbClr val="222222"/>
              </a:solidFill>
              <a:highlight>
                <a:srgbClr val="FFFFFF"/>
              </a:highlight>
              <a:latin typeface="Arial"/>
              <a:ea typeface="Arial"/>
              <a:cs typeface="Arial"/>
              <a:sym typeface="Arial"/>
            </a:endParaRPr>
          </a:p>
          <a:p>
            <a:pPr indent="0" lvl="0" marL="0" rtl="0" algn="l">
              <a:spcBef>
                <a:spcPts val="700"/>
              </a:spcBef>
              <a:spcAft>
                <a:spcPts val="0"/>
              </a:spcAft>
              <a:buClr>
                <a:srgbClr val="000000"/>
              </a:buClr>
              <a:buSzPts val="1100"/>
              <a:buFont typeface="Arial"/>
              <a:buNone/>
            </a:pPr>
            <a:r>
              <a:rPr lang="en-US" sz="1050">
                <a:solidFill>
                  <a:srgbClr val="222222"/>
                </a:solidFill>
                <a:highlight>
                  <a:srgbClr val="FFFFFF"/>
                </a:highlight>
                <a:latin typeface="Arial"/>
                <a:ea typeface="Arial"/>
                <a:cs typeface="Arial"/>
                <a:sym typeface="Arial"/>
              </a:rPr>
              <a:t>where </a:t>
            </a:r>
            <a:r>
              <a:rPr lang="en-US" sz="1250">
                <a:solidFill>
                  <a:srgbClr val="222222"/>
                </a:solidFill>
                <a:highlight>
                  <a:srgbClr val="FFFFFF"/>
                </a:highlight>
                <a:latin typeface="Arial"/>
                <a:ea typeface="Arial"/>
                <a:cs typeface="Arial"/>
                <a:sym typeface="Arial"/>
              </a:rPr>
              <a:t>p = n_success / n and </a:t>
            </a:r>
            <a:r>
              <a:rPr lang="en-US" sz="1050">
                <a:solidFill>
                  <a:srgbClr val="222222"/>
                </a:solidFill>
                <a:highlight>
                  <a:srgbClr val="FFFFFF"/>
                </a:highlight>
                <a:latin typeface="Arial"/>
                <a:ea typeface="Arial"/>
                <a:cs typeface="Arial"/>
                <a:sym typeface="Arial"/>
              </a:rPr>
              <a:t>and  z is the </a:t>
            </a:r>
            <a:r>
              <a:rPr lang="en-US" sz="1250">
                <a:solidFill>
                  <a:srgbClr val="222222"/>
                </a:solidFill>
                <a:highlight>
                  <a:srgbClr val="FFFFFF"/>
                </a:highlight>
                <a:latin typeface="Arial"/>
                <a:ea typeface="Arial"/>
                <a:cs typeface="Arial"/>
                <a:sym typeface="Arial"/>
              </a:rPr>
              <a:t>1 - alpha / 2 </a:t>
            </a:r>
            <a:r>
              <a:rPr lang="en-US" sz="1050">
                <a:solidFill>
                  <a:srgbClr val="222222"/>
                </a:solidFill>
                <a:highlight>
                  <a:srgbClr val="FFFFFF"/>
                </a:highlight>
                <a:latin typeface="Arial"/>
                <a:ea typeface="Arial"/>
                <a:cs typeface="Arial"/>
                <a:sym typeface="Arial"/>
              </a:rPr>
              <a:t> </a:t>
            </a:r>
            <a:r>
              <a:rPr lang="en-US" sz="1050" u="sng">
                <a:solidFill>
                  <a:srgbClr val="0B0080"/>
                </a:solidFill>
                <a:highlight>
                  <a:srgbClr val="FFFFFF"/>
                </a:highlight>
                <a:latin typeface="Arial"/>
                <a:ea typeface="Arial"/>
                <a:cs typeface="Arial"/>
                <a:sym typeface="Arial"/>
                <a:hlinkClick r:id="rId7"/>
              </a:rPr>
              <a:t>quantile</a:t>
            </a:r>
            <a:r>
              <a:rPr lang="en-US" sz="1050">
                <a:solidFill>
                  <a:srgbClr val="222222"/>
                </a:solidFill>
                <a:highlight>
                  <a:srgbClr val="FFFFFF"/>
                </a:highlight>
                <a:latin typeface="Arial"/>
                <a:ea typeface="Arial"/>
                <a:cs typeface="Arial"/>
                <a:sym typeface="Arial"/>
              </a:rPr>
              <a:t> of a </a:t>
            </a:r>
            <a:r>
              <a:rPr lang="en-US" sz="1050" u="sng">
                <a:solidFill>
                  <a:srgbClr val="0B0080"/>
                </a:solidFill>
                <a:highlight>
                  <a:srgbClr val="FFFFFF"/>
                </a:highlight>
                <a:latin typeface="Arial"/>
                <a:ea typeface="Arial"/>
                <a:cs typeface="Arial"/>
                <a:sym typeface="Arial"/>
                <a:hlinkClick r:id="rId8"/>
              </a:rPr>
              <a:t>standard normal distribution</a:t>
            </a:r>
            <a:r>
              <a:rPr lang="en-US" sz="1050">
                <a:solidFill>
                  <a:srgbClr val="222222"/>
                </a:solidFill>
                <a:highlight>
                  <a:srgbClr val="FFFFFF"/>
                </a:highlight>
                <a:latin typeface="Arial"/>
                <a:ea typeface="Arial"/>
                <a:cs typeface="Arial"/>
                <a:sym typeface="Arial"/>
              </a:rPr>
              <a:t> (i.e., the </a:t>
            </a:r>
            <a:r>
              <a:rPr lang="en-US" sz="1050" u="sng">
                <a:solidFill>
                  <a:srgbClr val="0B0080"/>
                </a:solidFill>
                <a:highlight>
                  <a:srgbClr val="FFFFFF"/>
                </a:highlight>
                <a:latin typeface="Arial"/>
                <a:ea typeface="Arial"/>
                <a:cs typeface="Arial"/>
                <a:sym typeface="Arial"/>
                <a:hlinkClick r:id="rId9"/>
              </a:rPr>
              <a:t>probit</a:t>
            </a:r>
            <a:r>
              <a:rPr lang="en-US" sz="1050">
                <a:solidFill>
                  <a:srgbClr val="222222"/>
                </a:solidFill>
                <a:highlight>
                  <a:srgbClr val="FFFFFF"/>
                </a:highlight>
                <a:latin typeface="Arial"/>
                <a:ea typeface="Arial"/>
                <a:cs typeface="Arial"/>
                <a:sym typeface="Arial"/>
              </a:rPr>
              <a:t>) corresponding to the target error rate </a:t>
            </a:r>
            <a:r>
              <a:rPr lang="en-US" sz="1250">
                <a:solidFill>
                  <a:srgbClr val="222222"/>
                </a:solidFill>
                <a:highlight>
                  <a:srgbClr val="FFFFFF"/>
                </a:highlight>
                <a:latin typeface="Arial"/>
                <a:ea typeface="Arial"/>
                <a:cs typeface="Arial"/>
                <a:sym typeface="Arial"/>
              </a:rPr>
              <a:t>alpha</a:t>
            </a:r>
            <a:r>
              <a:rPr lang="en-US" sz="1050">
                <a:solidFill>
                  <a:srgbClr val="222222"/>
                </a:solidFill>
                <a:highlight>
                  <a:srgbClr val="FFFFFF"/>
                </a:highlight>
                <a:latin typeface="Arial"/>
                <a:ea typeface="Arial"/>
                <a:cs typeface="Arial"/>
                <a:sym typeface="Arial"/>
              </a:rPr>
              <a:t>. For a 95% confidence level, the error </a:t>
            </a:r>
            <a:r>
              <a:rPr lang="en-US" sz="1250">
                <a:solidFill>
                  <a:srgbClr val="222222"/>
                </a:solidFill>
                <a:highlight>
                  <a:srgbClr val="FFFFFF"/>
                </a:highlight>
                <a:latin typeface="Arial"/>
                <a:ea typeface="Arial"/>
                <a:cs typeface="Arial"/>
                <a:sym typeface="Arial"/>
              </a:rPr>
              <a:t>alpha =1-0.95=0.05</a:t>
            </a:r>
            <a:r>
              <a:rPr lang="en-US" sz="1050">
                <a:solidFill>
                  <a:srgbClr val="222222"/>
                </a:solidFill>
                <a:highlight>
                  <a:srgbClr val="FFFFFF"/>
                </a:highlight>
                <a:latin typeface="Arial"/>
                <a:ea typeface="Arial"/>
                <a:cs typeface="Arial"/>
                <a:sym typeface="Arial"/>
              </a:rPr>
              <a:t>, so </a:t>
            </a:r>
            <a:r>
              <a:rPr lang="en-US" sz="1250">
                <a:solidFill>
                  <a:srgbClr val="222222"/>
                </a:solidFill>
                <a:highlight>
                  <a:srgbClr val="FFFFFF"/>
                </a:highlight>
                <a:latin typeface="Arial"/>
                <a:ea typeface="Arial"/>
                <a:cs typeface="Arial"/>
                <a:sym typeface="Arial"/>
              </a:rPr>
              <a:t>1-alpha/2=0.975</a:t>
            </a:r>
            <a:r>
              <a:rPr lang="en-US" sz="1050">
                <a:solidFill>
                  <a:srgbClr val="222222"/>
                </a:solidFill>
                <a:highlight>
                  <a:srgbClr val="FFFFFF"/>
                </a:highlight>
                <a:latin typeface="Arial"/>
                <a:ea typeface="Arial"/>
                <a:cs typeface="Arial"/>
                <a:sym typeface="Arial"/>
              </a:rPr>
              <a:t> and </a:t>
            </a:r>
            <a:r>
              <a:rPr lang="en-US" sz="1250">
                <a:solidFill>
                  <a:srgbClr val="222222"/>
                </a:solidFill>
                <a:highlight>
                  <a:srgbClr val="FFFFFF"/>
                </a:highlight>
                <a:latin typeface="Arial"/>
                <a:ea typeface="Arial"/>
                <a:cs typeface="Arial"/>
                <a:sym typeface="Arial"/>
              </a:rPr>
              <a:t>z = 1.96. P(Z &gt; z) = alpha/2</a:t>
            </a:r>
            <a:endParaRPr sz="1250">
              <a:solidFill>
                <a:srgbClr val="222222"/>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50">
              <a:solidFill>
                <a:srgbClr val="242729"/>
              </a:solidFill>
              <a:highlight>
                <a:srgbClr val="FFFFFF"/>
              </a:highlight>
              <a:latin typeface="Arial"/>
              <a:ea typeface="Arial"/>
              <a:cs typeface="Arial"/>
              <a:sym typeface="Arial"/>
            </a:endParaRPr>
          </a:p>
        </p:txBody>
      </p:sp>
      <p:sp>
        <p:nvSpPr>
          <p:cNvPr id="728" name="Google Shape;728;g4cd7903ee7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9" name="Google Shape;74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2" name="Google Shape;77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f1138ac5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4f1138ac5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eb0b7c25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4eb0b7c25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eb0b7c256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4eb0b7c256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eb0b7c256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4eb0b7c256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e2a0df093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4e2a0df093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4e2a0df093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4e2a0df093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11"/>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2"/>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 name="Google Shape;23;p3"/>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4" name="Google Shape;24;p3"/>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5" name="Google Shape;25;p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 name="Google Shape;26;p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 name="Google Shape;27;p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8" name="Shape 28"/>
        <p:cNvGrpSpPr/>
        <p:nvPr/>
      </p:nvGrpSpPr>
      <p:grpSpPr>
        <a:xfrm>
          <a:off x="0" y="0"/>
          <a:ext cx="0" cy="0"/>
          <a:chOff x="0" y="0"/>
          <a:chExt cx="0" cy="0"/>
        </a:xfrm>
      </p:grpSpPr>
      <p:sp>
        <p:nvSpPr>
          <p:cNvPr id="29" name="Google Shape;29;p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 name="Google Shape;30;p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1" name="Google Shape;31;p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 name="Google Shape;32;p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3" name="Google Shape;33;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4" name="Shape 34"/>
        <p:cNvGrpSpPr/>
        <p:nvPr/>
      </p:nvGrpSpPr>
      <p:grpSpPr>
        <a:xfrm>
          <a:off x="0" y="0"/>
          <a:ext cx="0" cy="0"/>
          <a:chOff x="0" y="0"/>
          <a:chExt cx="0" cy="0"/>
        </a:xfrm>
      </p:grpSpPr>
      <p:sp>
        <p:nvSpPr>
          <p:cNvPr id="35" name="Google Shape;35;p5"/>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 name="Google Shape;36;p5"/>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 name="Google Shape;42;p6"/>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 name="Google Shape;51;p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 name="Google Shape;67;p10"/>
          <p:cNvSpPr/>
          <p:nvPr>
            <p:ph idx="2" type="pic"/>
          </p:nvPr>
        </p:nvSpPr>
        <p:spPr>
          <a:xfrm>
            <a:off x="5183188" y="987425"/>
            <a:ext cx="6172200" cy="4873500"/>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8.png"/><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15.png"/><Relationship Id="rId11" Type="http://schemas.openxmlformats.org/officeDocument/2006/relationships/image" Target="../media/image19.png"/><Relationship Id="rId10" Type="http://schemas.openxmlformats.org/officeDocument/2006/relationships/image" Target="../media/image37.png"/><Relationship Id="rId12" Type="http://schemas.openxmlformats.org/officeDocument/2006/relationships/image" Target="../media/image20.png"/><Relationship Id="rId9"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2.png"/><Relationship Id="rId8"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jp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59.png"/><Relationship Id="rId5"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7.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2.png"/><Relationship Id="rId8"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5.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6.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2.png"/><Relationship Id="rId4" Type="http://schemas.openxmlformats.org/officeDocument/2006/relationships/image" Target="../media/image8.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2.png"/><Relationship Id="rId4" Type="http://schemas.openxmlformats.org/officeDocument/2006/relationships/image" Target="../media/image64.png"/><Relationship Id="rId5" Type="http://schemas.openxmlformats.org/officeDocument/2006/relationships/image" Target="../media/image6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3.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grpSp>
        <p:nvGrpSpPr>
          <p:cNvPr id="88" name="Google Shape;88;p13"/>
          <p:cNvGrpSpPr/>
          <p:nvPr/>
        </p:nvGrpSpPr>
        <p:grpSpPr>
          <a:xfrm>
            <a:off x="15599" y="241278"/>
            <a:ext cx="8117051" cy="6616722"/>
            <a:chOff x="15599" y="227436"/>
            <a:chExt cx="7245981" cy="5906658"/>
          </a:xfrm>
        </p:grpSpPr>
        <p:sp>
          <p:nvSpPr>
            <p:cNvPr id="89" name="Google Shape;89;p13"/>
            <p:cNvSpPr/>
            <p:nvPr/>
          </p:nvSpPr>
          <p:spPr>
            <a:xfrm>
              <a:off x="2317789" y="227436"/>
              <a:ext cx="2641600" cy="2164946"/>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000" u="none" cap="none" strike="noStrike">
                  <a:solidFill>
                    <a:schemeClr val="lt1"/>
                  </a:solidFill>
                  <a:latin typeface="Calibri"/>
                  <a:ea typeface="Calibri"/>
                  <a:cs typeface="Calibri"/>
                  <a:sym typeface="Calibri"/>
                </a:rPr>
                <a:t>2019</a:t>
              </a:r>
              <a:endParaRPr b="1" i="0" sz="4000" u="none" cap="none" strike="noStrike">
                <a:solidFill>
                  <a:schemeClr val="lt1"/>
                </a:solidFill>
                <a:latin typeface="Calibri"/>
                <a:ea typeface="Calibri"/>
                <a:cs typeface="Calibri"/>
                <a:sym typeface="Calibri"/>
              </a:endParaRPr>
            </a:p>
          </p:txBody>
        </p:sp>
        <p:sp>
          <p:nvSpPr>
            <p:cNvPr id="90" name="Google Shape;90;p13"/>
            <p:cNvSpPr/>
            <p:nvPr/>
          </p:nvSpPr>
          <p:spPr>
            <a:xfrm>
              <a:off x="2317789" y="2619820"/>
              <a:ext cx="2641600" cy="2277241"/>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1" name="Google Shape;91;p13"/>
            <p:cNvSpPr/>
            <p:nvPr/>
          </p:nvSpPr>
          <p:spPr>
            <a:xfrm>
              <a:off x="15599" y="3856853"/>
              <a:ext cx="2641600" cy="2277241"/>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92" name="Google Shape;92;p13"/>
            <p:cNvGrpSpPr/>
            <p:nvPr/>
          </p:nvGrpSpPr>
          <p:grpSpPr>
            <a:xfrm>
              <a:off x="4619980" y="1309910"/>
              <a:ext cx="2641600" cy="2277241"/>
              <a:chOff x="4450275" y="1328893"/>
              <a:chExt cx="2641600" cy="2277241"/>
            </a:xfrm>
          </p:grpSpPr>
          <p:sp>
            <p:nvSpPr>
              <p:cNvPr id="93" name="Google Shape;93;p13"/>
              <p:cNvSpPr/>
              <p:nvPr/>
            </p:nvSpPr>
            <p:spPr>
              <a:xfrm>
                <a:off x="4450275" y="1328893"/>
                <a:ext cx="2641600" cy="2277241"/>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Related image" id="94" name="Google Shape;94;p13"/>
              <p:cNvPicPr preferRelativeResize="0"/>
              <p:nvPr/>
            </p:nvPicPr>
            <p:blipFill rotWithShape="1">
              <a:blip r:embed="rId3">
                <a:alphaModFix/>
              </a:blip>
              <a:srcRect b="19605" l="14222" r="14657" t="18552"/>
              <a:stretch/>
            </p:blipFill>
            <p:spPr>
              <a:xfrm>
                <a:off x="4934960" y="1740456"/>
                <a:ext cx="1672230" cy="1454114"/>
              </a:xfrm>
              <a:prstGeom prst="rect">
                <a:avLst/>
              </a:prstGeom>
              <a:noFill/>
              <a:ln>
                <a:noFill/>
              </a:ln>
            </p:spPr>
          </p:pic>
        </p:grpSp>
      </p:grpSp>
      <p:grpSp>
        <p:nvGrpSpPr>
          <p:cNvPr id="95" name="Google Shape;95;p13"/>
          <p:cNvGrpSpPr/>
          <p:nvPr/>
        </p:nvGrpSpPr>
        <p:grpSpPr>
          <a:xfrm>
            <a:off x="5173490" y="4317346"/>
            <a:ext cx="7018510" cy="2550999"/>
            <a:chOff x="5173490" y="4317346"/>
            <a:chExt cx="7018510" cy="2550999"/>
          </a:xfrm>
        </p:grpSpPr>
        <p:sp>
          <p:nvSpPr>
            <p:cNvPr id="96" name="Google Shape;96;p13"/>
            <p:cNvSpPr/>
            <p:nvPr/>
          </p:nvSpPr>
          <p:spPr>
            <a:xfrm>
              <a:off x="5173490" y="4317347"/>
              <a:ext cx="2959159" cy="2550998"/>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7" name="Google Shape;97;p13"/>
            <p:cNvSpPr/>
            <p:nvPr/>
          </p:nvSpPr>
          <p:spPr>
            <a:xfrm>
              <a:off x="7488195" y="4317346"/>
              <a:ext cx="4703805" cy="2540653"/>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98" name="Google Shape;98;p13"/>
          <p:cNvGrpSpPr/>
          <p:nvPr/>
        </p:nvGrpSpPr>
        <p:grpSpPr>
          <a:xfrm>
            <a:off x="5780130" y="4796275"/>
            <a:ext cx="6292397" cy="1199203"/>
            <a:chOff x="4683394" y="334784"/>
            <a:chExt cx="8348706" cy="1199203"/>
          </a:xfrm>
        </p:grpSpPr>
        <p:sp>
          <p:nvSpPr>
            <p:cNvPr id="99" name="Google Shape;99;p13"/>
            <p:cNvSpPr txBox="1"/>
            <p:nvPr/>
          </p:nvSpPr>
          <p:spPr>
            <a:xfrm>
              <a:off x="8695873" y="1010767"/>
              <a:ext cx="4336228"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Calibri"/>
                  <a:ea typeface="Calibri"/>
                  <a:cs typeface="Calibri"/>
                  <a:sym typeface="Calibri"/>
                </a:rPr>
                <a:t>Razmik Melikbekyan</a:t>
              </a:r>
              <a:endParaRPr b="1" i="0" sz="2800" u="none" cap="none" strike="noStrike">
                <a:solidFill>
                  <a:schemeClr val="lt1"/>
                </a:solidFill>
                <a:latin typeface="Calibri"/>
                <a:ea typeface="Calibri"/>
                <a:cs typeface="Calibri"/>
                <a:sym typeface="Calibri"/>
              </a:endParaRPr>
            </a:p>
          </p:txBody>
        </p:sp>
        <p:sp>
          <p:nvSpPr>
            <p:cNvPr id="100" name="Google Shape;100;p13"/>
            <p:cNvSpPr txBox="1"/>
            <p:nvPr/>
          </p:nvSpPr>
          <p:spPr>
            <a:xfrm>
              <a:off x="4683394" y="334784"/>
              <a:ext cx="8281710"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chemeClr val="lt1"/>
                  </a:solidFill>
                  <a:latin typeface="Calibri"/>
                  <a:ea typeface="Calibri"/>
                  <a:cs typeface="Calibri"/>
                  <a:sym typeface="Calibri"/>
                </a:rPr>
                <a:t>Case Study: </a:t>
              </a:r>
              <a:r>
                <a:rPr b="0" i="0" lang="en-US" sz="3200" u="none" cap="none" strike="noStrike">
                  <a:solidFill>
                    <a:schemeClr val="lt1"/>
                  </a:solidFill>
                  <a:latin typeface="Calibri"/>
                  <a:ea typeface="Calibri"/>
                  <a:cs typeface="Calibri"/>
                  <a:sym typeface="Calibri"/>
                </a:rPr>
                <a:t>Market Share Prediction</a:t>
              </a:r>
              <a:endParaRPr b="0" i="0" sz="3200" u="none" cap="none" strike="noStrike">
                <a:solidFill>
                  <a:schemeClr val="lt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grpSp>
        <p:nvGrpSpPr>
          <p:cNvPr id="279" name="Google Shape;279;p22"/>
          <p:cNvGrpSpPr/>
          <p:nvPr/>
        </p:nvGrpSpPr>
        <p:grpSpPr>
          <a:xfrm flipH="1">
            <a:off x="247645" y="172446"/>
            <a:ext cx="2190765" cy="1675829"/>
            <a:chOff x="407914" y="422220"/>
            <a:chExt cx="7946190" cy="6078452"/>
          </a:xfrm>
        </p:grpSpPr>
        <p:grpSp>
          <p:nvGrpSpPr>
            <p:cNvPr id="280" name="Google Shape;280;p22"/>
            <p:cNvGrpSpPr/>
            <p:nvPr/>
          </p:nvGrpSpPr>
          <p:grpSpPr>
            <a:xfrm>
              <a:off x="407914" y="422220"/>
              <a:ext cx="4067259" cy="6043029"/>
              <a:chOff x="263536" y="550557"/>
              <a:chExt cx="4067259" cy="6043029"/>
            </a:xfrm>
          </p:grpSpPr>
          <p:grpSp>
            <p:nvGrpSpPr>
              <p:cNvPr id="281" name="Google Shape;281;p22"/>
              <p:cNvGrpSpPr/>
              <p:nvPr/>
            </p:nvGrpSpPr>
            <p:grpSpPr>
              <a:xfrm>
                <a:off x="263536" y="1600113"/>
                <a:ext cx="4067235" cy="4993473"/>
                <a:chOff x="-104587" y="1211987"/>
                <a:chExt cx="5092956" cy="6252784"/>
              </a:xfrm>
            </p:grpSpPr>
            <p:sp>
              <p:nvSpPr>
                <p:cNvPr id="282" name="Google Shape;282;p22"/>
                <p:cNvSpPr/>
                <p:nvPr/>
              </p:nvSpPr>
              <p:spPr>
                <a:xfrm>
                  <a:off x="2333006" y="2542605"/>
                  <a:ext cx="2641500" cy="22773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3" name="Google Shape;283;p22"/>
                <p:cNvSpPr/>
                <p:nvPr/>
              </p:nvSpPr>
              <p:spPr>
                <a:xfrm>
                  <a:off x="2346869" y="5187471"/>
                  <a:ext cx="2641500" cy="2277300"/>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4" name="Google Shape;284;p22"/>
                <p:cNvSpPr/>
                <p:nvPr/>
              </p:nvSpPr>
              <p:spPr>
                <a:xfrm>
                  <a:off x="-104587" y="1211987"/>
                  <a:ext cx="2641500" cy="227730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5" name="Google Shape;285;p22"/>
              <p:cNvSpPr/>
              <p:nvPr/>
            </p:nvSpPr>
            <p:spPr>
              <a:xfrm>
                <a:off x="2221195" y="550557"/>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6" name="Google Shape;286;p22"/>
            <p:cNvSpPr/>
            <p:nvPr/>
          </p:nvSpPr>
          <p:spPr>
            <a:xfrm>
              <a:off x="4286848" y="3608200"/>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7" name="Google Shape;287;p22"/>
            <p:cNvSpPr/>
            <p:nvPr/>
          </p:nvSpPr>
          <p:spPr>
            <a:xfrm>
              <a:off x="6244504" y="4682072"/>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8" name="Google Shape;288;p22"/>
          <p:cNvSpPr/>
          <p:nvPr/>
        </p:nvSpPr>
        <p:spPr>
          <a:xfrm>
            <a:off x="2573343" y="135809"/>
            <a:ext cx="91995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Data exploration and analysis</a:t>
            </a:r>
            <a:endParaRPr/>
          </a:p>
        </p:txBody>
      </p:sp>
      <p:cxnSp>
        <p:nvCxnSpPr>
          <p:cNvPr id="289" name="Google Shape;289;p22"/>
          <p:cNvCxnSpPr/>
          <p:nvPr/>
        </p:nvCxnSpPr>
        <p:spPr>
          <a:xfrm>
            <a:off x="2573344" y="963237"/>
            <a:ext cx="6997200" cy="0"/>
          </a:xfrm>
          <a:prstGeom prst="straightConnector1">
            <a:avLst/>
          </a:prstGeom>
          <a:noFill/>
          <a:ln cap="flat" cmpd="sng" w="57150">
            <a:solidFill>
              <a:schemeClr val="accent1"/>
            </a:solidFill>
            <a:prstDash val="solid"/>
            <a:miter lim="800000"/>
            <a:headEnd len="sm" w="sm" type="none"/>
            <a:tailEnd len="sm" w="sm" type="none"/>
          </a:ln>
        </p:spPr>
      </p:cxnSp>
      <p:sp>
        <p:nvSpPr>
          <p:cNvPr id="290" name="Google Shape;290;p22"/>
          <p:cNvSpPr txBox="1"/>
          <p:nvPr/>
        </p:nvSpPr>
        <p:spPr>
          <a:xfrm>
            <a:off x="3365624" y="1005840"/>
            <a:ext cx="50595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0070C0"/>
                </a:solidFill>
                <a:latin typeface="Calibri"/>
                <a:ea typeface="Calibri"/>
                <a:cs typeface="Calibri"/>
                <a:sym typeface="Calibri"/>
              </a:rPr>
              <a:t>Market Share &amp; Categorical Predictors</a:t>
            </a:r>
            <a:endParaRPr/>
          </a:p>
        </p:txBody>
      </p:sp>
      <p:pic>
        <p:nvPicPr>
          <p:cNvPr id="291" name="Google Shape;291;p22"/>
          <p:cNvPicPr preferRelativeResize="0"/>
          <p:nvPr/>
        </p:nvPicPr>
        <p:blipFill>
          <a:blip r:embed="rId3">
            <a:alphaModFix/>
          </a:blip>
          <a:stretch>
            <a:fillRect/>
          </a:stretch>
        </p:blipFill>
        <p:spPr>
          <a:xfrm>
            <a:off x="689547" y="2015500"/>
            <a:ext cx="10812908" cy="2085000"/>
          </a:xfrm>
          <a:prstGeom prst="rect">
            <a:avLst/>
          </a:prstGeom>
          <a:noFill/>
          <a:ln>
            <a:noFill/>
          </a:ln>
        </p:spPr>
      </p:pic>
      <p:pic>
        <p:nvPicPr>
          <p:cNvPr id="292" name="Google Shape;292;p22"/>
          <p:cNvPicPr preferRelativeResize="0"/>
          <p:nvPr/>
        </p:nvPicPr>
        <p:blipFill>
          <a:blip r:embed="rId4">
            <a:alphaModFix/>
          </a:blip>
          <a:stretch>
            <a:fillRect/>
          </a:stretch>
        </p:blipFill>
        <p:spPr>
          <a:xfrm>
            <a:off x="0" y="4563650"/>
            <a:ext cx="12192001" cy="2085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grpSp>
        <p:nvGrpSpPr>
          <p:cNvPr id="297" name="Google Shape;297;p23"/>
          <p:cNvGrpSpPr/>
          <p:nvPr/>
        </p:nvGrpSpPr>
        <p:grpSpPr>
          <a:xfrm flipH="1">
            <a:off x="247645" y="172446"/>
            <a:ext cx="2190765" cy="1675829"/>
            <a:chOff x="407914" y="422220"/>
            <a:chExt cx="7946190" cy="6078452"/>
          </a:xfrm>
        </p:grpSpPr>
        <p:grpSp>
          <p:nvGrpSpPr>
            <p:cNvPr id="298" name="Google Shape;298;p23"/>
            <p:cNvGrpSpPr/>
            <p:nvPr/>
          </p:nvGrpSpPr>
          <p:grpSpPr>
            <a:xfrm>
              <a:off x="407914" y="422220"/>
              <a:ext cx="4067259" cy="6043029"/>
              <a:chOff x="263536" y="550557"/>
              <a:chExt cx="4067259" cy="6043029"/>
            </a:xfrm>
          </p:grpSpPr>
          <p:grpSp>
            <p:nvGrpSpPr>
              <p:cNvPr id="299" name="Google Shape;299;p23"/>
              <p:cNvGrpSpPr/>
              <p:nvPr/>
            </p:nvGrpSpPr>
            <p:grpSpPr>
              <a:xfrm>
                <a:off x="263536" y="1600113"/>
                <a:ext cx="4067235" cy="4993473"/>
                <a:chOff x="-104587" y="1211987"/>
                <a:chExt cx="5092956" cy="6252784"/>
              </a:xfrm>
            </p:grpSpPr>
            <p:sp>
              <p:nvSpPr>
                <p:cNvPr id="300" name="Google Shape;300;p23"/>
                <p:cNvSpPr/>
                <p:nvPr/>
              </p:nvSpPr>
              <p:spPr>
                <a:xfrm>
                  <a:off x="2333006" y="2542605"/>
                  <a:ext cx="2641500" cy="22773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01" name="Google Shape;301;p23"/>
                <p:cNvSpPr/>
                <p:nvPr/>
              </p:nvSpPr>
              <p:spPr>
                <a:xfrm>
                  <a:off x="2346869" y="5187471"/>
                  <a:ext cx="2641500" cy="2277300"/>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02" name="Google Shape;302;p23"/>
                <p:cNvSpPr/>
                <p:nvPr/>
              </p:nvSpPr>
              <p:spPr>
                <a:xfrm>
                  <a:off x="-104587" y="1211987"/>
                  <a:ext cx="2641500" cy="227730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3" name="Google Shape;303;p23"/>
              <p:cNvSpPr/>
              <p:nvPr/>
            </p:nvSpPr>
            <p:spPr>
              <a:xfrm>
                <a:off x="2221195" y="550557"/>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4" name="Google Shape;304;p23"/>
            <p:cNvSpPr/>
            <p:nvPr/>
          </p:nvSpPr>
          <p:spPr>
            <a:xfrm>
              <a:off x="4286848" y="3608200"/>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23"/>
            <p:cNvSpPr/>
            <p:nvPr/>
          </p:nvSpPr>
          <p:spPr>
            <a:xfrm>
              <a:off x="6244504" y="4682072"/>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6" name="Google Shape;306;p23"/>
          <p:cNvSpPr/>
          <p:nvPr/>
        </p:nvSpPr>
        <p:spPr>
          <a:xfrm>
            <a:off x="2573344" y="135809"/>
            <a:ext cx="64470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Data preparation</a:t>
            </a:r>
            <a:endParaRPr b="1" sz="3200">
              <a:solidFill>
                <a:schemeClr val="dk1"/>
              </a:solidFill>
              <a:latin typeface="Calibri"/>
              <a:ea typeface="Calibri"/>
              <a:cs typeface="Calibri"/>
              <a:sym typeface="Calibri"/>
            </a:endParaRPr>
          </a:p>
        </p:txBody>
      </p:sp>
      <p:cxnSp>
        <p:nvCxnSpPr>
          <p:cNvPr id="307" name="Google Shape;307;p23"/>
          <p:cNvCxnSpPr/>
          <p:nvPr/>
        </p:nvCxnSpPr>
        <p:spPr>
          <a:xfrm>
            <a:off x="2573344" y="963237"/>
            <a:ext cx="6997200" cy="0"/>
          </a:xfrm>
          <a:prstGeom prst="straightConnector1">
            <a:avLst/>
          </a:prstGeom>
          <a:noFill/>
          <a:ln cap="flat" cmpd="sng" w="57150">
            <a:solidFill>
              <a:schemeClr val="accent1"/>
            </a:solidFill>
            <a:prstDash val="solid"/>
            <a:miter lim="800000"/>
            <a:headEnd len="sm" w="sm" type="none"/>
            <a:tailEnd len="sm" w="sm" type="none"/>
          </a:ln>
        </p:spPr>
      </p:cxnSp>
      <p:sp>
        <p:nvSpPr>
          <p:cNvPr id="308" name="Google Shape;308;p23"/>
          <p:cNvSpPr txBox="1"/>
          <p:nvPr/>
        </p:nvSpPr>
        <p:spPr>
          <a:xfrm>
            <a:off x="3364992" y="1005850"/>
            <a:ext cx="51669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0070C0"/>
                </a:solidFill>
                <a:latin typeface="Calibri"/>
                <a:ea typeface="Calibri"/>
                <a:cs typeface="Calibri"/>
                <a:sym typeface="Calibri"/>
              </a:rPr>
              <a:t>Data processing before applying models</a:t>
            </a:r>
            <a:endParaRPr/>
          </a:p>
        </p:txBody>
      </p:sp>
      <p:grpSp>
        <p:nvGrpSpPr>
          <p:cNvPr id="309" name="Google Shape;309;p23"/>
          <p:cNvGrpSpPr/>
          <p:nvPr/>
        </p:nvGrpSpPr>
        <p:grpSpPr>
          <a:xfrm>
            <a:off x="137450" y="1968088"/>
            <a:ext cx="3635509" cy="4643665"/>
            <a:chOff x="0" y="1189989"/>
            <a:chExt cx="2726700" cy="3482836"/>
          </a:xfrm>
        </p:grpSpPr>
        <p:sp>
          <p:nvSpPr>
            <p:cNvPr id="310" name="Google Shape;310;p23"/>
            <p:cNvSpPr/>
            <p:nvPr/>
          </p:nvSpPr>
          <p:spPr>
            <a:xfrm>
              <a:off x="0" y="1189989"/>
              <a:ext cx="2726700" cy="669000"/>
            </a:xfrm>
            <a:prstGeom prst="homePlate">
              <a:avLst>
                <a:gd fmla="val 50000" name="adj"/>
              </a:avLst>
            </a:prstGeom>
            <a:solidFill>
              <a:srgbClr val="0944A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000">
                  <a:solidFill>
                    <a:srgbClr val="FFFFFF"/>
                  </a:solidFill>
                  <a:latin typeface="Calibri"/>
                  <a:ea typeface="Calibri"/>
                  <a:cs typeface="Calibri"/>
                  <a:sym typeface="Calibri"/>
                </a:rPr>
                <a:t>Data Cleaning</a:t>
              </a:r>
              <a:endParaRPr b="1" sz="2000">
                <a:solidFill>
                  <a:srgbClr val="FFFFFF"/>
                </a:solidFill>
                <a:latin typeface="Calibri"/>
                <a:ea typeface="Calibri"/>
                <a:cs typeface="Calibri"/>
                <a:sym typeface="Calibri"/>
              </a:endParaRPr>
            </a:p>
          </p:txBody>
        </p:sp>
        <p:sp>
          <p:nvSpPr>
            <p:cNvPr id="311" name="Google Shape;311;p23"/>
            <p:cNvSpPr txBox="1"/>
            <p:nvPr/>
          </p:nvSpPr>
          <p:spPr>
            <a:xfrm>
              <a:off x="410850" y="2057125"/>
              <a:ext cx="1989000" cy="2615700"/>
            </a:xfrm>
            <a:prstGeom prst="rect">
              <a:avLst/>
            </a:prstGeom>
            <a:noFill/>
            <a:ln>
              <a:noFill/>
            </a:ln>
          </p:spPr>
          <p:txBody>
            <a:bodyPr anchorCtr="0" anchor="t" bIns="121900" lIns="121900" spcFirstLastPara="1" rIns="121900" wrap="square" tIns="121900">
              <a:noAutofit/>
            </a:bodyPr>
            <a:lstStyle/>
            <a:p>
              <a:pPr indent="-317500" lvl="0" marL="457200" rtl="0" algn="l">
                <a:spcBef>
                  <a:spcPts val="0"/>
                </a:spcBef>
                <a:spcAft>
                  <a:spcPts val="0"/>
                </a:spcAft>
                <a:buClr>
                  <a:schemeClr val="dk1"/>
                </a:buClr>
                <a:buSzPts val="1400"/>
                <a:buChar char="●"/>
              </a:pPr>
              <a:r>
                <a:rPr lang="en-US">
                  <a:solidFill>
                    <a:schemeClr val="dk1"/>
                  </a:solidFill>
                  <a:latin typeface="Calibri"/>
                  <a:ea typeface="Calibri"/>
                  <a:cs typeface="Calibri"/>
                  <a:sym typeface="Calibri"/>
                </a:rPr>
                <a:t>BoxCox transformations of response variable and numeric variables, for having small skew and being more normally distributed.</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SzPts val="1400"/>
                <a:buFont typeface="Calibri"/>
                <a:buChar char="●"/>
              </a:pPr>
              <a:r>
                <a:rPr lang="en-US">
                  <a:latin typeface="Calibri"/>
                  <a:ea typeface="Calibri"/>
                  <a:cs typeface="Calibri"/>
                  <a:sym typeface="Calibri"/>
                </a:rPr>
                <a:t>Removing some predictors (duplicates, uniques for all products, have a lot of missing values).</a:t>
              </a:r>
              <a:endParaRPr>
                <a:latin typeface="Calibri"/>
                <a:ea typeface="Calibri"/>
                <a:cs typeface="Calibri"/>
                <a:sym typeface="Calibri"/>
              </a:endParaRPr>
            </a:p>
            <a:p>
              <a:pPr indent="0" lvl="0" marL="457200" rtl="0" algn="l">
                <a:lnSpc>
                  <a:spcPct val="115000"/>
                </a:lnSpc>
                <a:spcBef>
                  <a:spcPts val="0"/>
                </a:spcBef>
                <a:spcAft>
                  <a:spcPts val="0"/>
                </a:spcAft>
                <a:buNone/>
              </a:pPr>
              <a:r>
                <a:t/>
              </a:r>
              <a:endParaRPr>
                <a:latin typeface="Calibri"/>
                <a:ea typeface="Calibri"/>
                <a:cs typeface="Calibri"/>
                <a:sym typeface="Calibri"/>
              </a:endParaRPr>
            </a:p>
            <a:p>
              <a:pPr indent="-330200" lvl="0" marL="457200" rtl="0" algn="l">
                <a:lnSpc>
                  <a:spcPct val="115000"/>
                </a:lnSpc>
                <a:spcBef>
                  <a:spcPts val="0"/>
                </a:spcBef>
                <a:spcAft>
                  <a:spcPts val="0"/>
                </a:spcAft>
                <a:buSzPts val="1600"/>
                <a:buFont typeface="Calibri"/>
                <a:buChar char="●"/>
              </a:pPr>
              <a:r>
                <a:rPr lang="en-US">
                  <a:latin typeface="Calibri"/>
                  <a:ea typeface="Calibri"/>
                  <a:cs typeface="Calibri"/>
                  <a:sym typeface="Calibri"/>
                </a:rPr>
                <a:t>Fill missing values for some predictors</a:t>
              </a:r>
              <a:r>
                <a:rPr lang="en-US" sz="1600">
                  <a:latin typeface="Calibri"/>
                  <a:ea typeface="Calibri"/>
                  <a:cs typeface="Calibri"/>
                  <a:sym typeface="Calibri"/>
                </a:rPr>
                <a:t>.</a:t>
              </a:r>
              <a:endParaRPr sz="1600">
                <a:latin typeface="Calibri"/>
                <a:ea typeface="Calibri"/>
                <a:cs typeface="Calibri"/>
                <a:sym typeface="Calibri"/>
              </a:endParaRPr>
            </a:p>
          </p:txBody>
        </p:sp>
      </p:grpSp>
      <p:grpSp>
        <p:nvGrpSpPr>
          <p:cNvPr id="312" name="Google Shape;312;p23"/>
          <p:cNvGrpSpPr/>
          <p:nvPr/>
        </p:nvGrpSpPr>
        <p:grpSpPr>
          <a:xfrm>
            <a:off x="3155275" y="1967802"/>
            <a:ext cx="3388315" cy="4643961"/>
            <a:chOff x="2263425" y="1189775"/>
            <a:chExt cx="2541300" cy="3483058"/>
          </a:xfrm>
        </p:grpSpPr>
        <p:sp>
          <p:nvSpPr>
            <p:cNvPr id="313" name="Google Shape;313;p23"/>
            <p:cNvSpPr/>
            <p:nvPr/>
          </p:nvSpPr>
          <p:spPr>
            <a:xfrm>
              <a:off x="2263425" y="1189775"/>
              <a:ext cx="2541300" cy="669000"/>
            </a:xfrm>
            <a:prstGeom prst="chevron">
              <a:avLst>
                <a:gd fmla="val 50000" name="adj"/>
              </a:avLst>
            </a:prstGeom>
            <a:solidFill>
              <a:srgbClr val="0C58D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000">
                  <a:solidFill>
                    <a:srgbClr val="FFFFFF"/>
                  </a:solidFill>
                  <a:latin typeface="Calibri"/>
                  <a:ea typeface="Calibri"/>
                  <a:cs typeface="Calibri"/>
                  <a:sym typeface="Calibri"/>
                </a:rPr>
                <a:t>Feature Engineering</a:t>
              </a:r>
              <a:endParaRPr b="1" sz="2000">
                <a:solidFill>
                  <a:srgbClr val="FFFFFF"/>
                </a:solidFill>
                <a:latin typeface="Calibri"/>
                <a:ea typeface="Calibri"/>
                <a:cs typeface="Calibri"/>
                <a:sym typeface="Calibri"/>
              </a:endParaRPr>
            </a:p>
          </p:txBody>
        </p:sp>
        <p:sp>
          <p:nvSpPr>
            <p:cNvPr id="314" name="Google Shape;314;p23"/>
            <p:cNvSpPr txBox="1"/>
            <p:nvPr/>
          </p:nvSpPr>
          <p:spPr>
            <a:xfrm>
              <a:off x="2460380" y="2057133"/>
              <a:ext cx="1989000" cy="2615700"/>
            </a:xfrm>
            <a:prstGeom prst="rect">
              <a:avLst/>
            </a:prstGeom>
            <a:noFill/>
            <a:ln>
              <a:noFill/>
            </a:ln>
          </p:spPr>
          <p:txBody>
            <a:bodyPr anchorCtr="0" anchor="t" bIns="121900" lIns="121900" spcFirstLastPara="1" rIns="121900" wrap="square" tIns="121900">
              <a:noAutofit/>
            </a:bodyPr>
            <a:lstStyle/>
            <a:p>
              <a:pPr indent="-317500" lvl="0" marL="457200" marR="0" rtl="0" algn="l">
                <a:lnSpc>
                  <a:spcPct val="100000"/>
                </a:lnSpc>
                <a:spcBef>
                  <a:spcPts val="0"/>
                </a:spcBef>
                <a:spcAft>
                  <a:spcPts val="0"/>
                </a:spcAft>
                <a:buClr>
                  <a:schemeClr val="dk1"/>
                </a:buClr>
                <a:buSzPts val="1400"/>
                <a:buChar char="●"/>
              </a:pPr>
              <a:r>
                <a:rPr lang="en-US">
                  <a:solidFill>
                    <a:schemeClr val="dk1"/>
                  </a:solidFill>
                  <a:latin typeface="Calibri"/>
                  <a:ea typeface="Calibri"/>
                  <a:cs typeface="Calibri"/>
                  <a:sym typeface="Calibri"/>
                </a:rPr>
                <a:t>Adding</a:t>
              </a:r>
              <a:r>
                <a:rPr lang="en-US">
                  <a:latin typeface="Calibri"/>
                  <a:ea typeface="Calibri"/>
                  <a:cs typeface="Calibri"/>
                  <a:sym typeface="Calibri"/>
                </a:rPr>
                <a:t> some </a:t>
              </a:r>
              <a:r>
                <a:rPr lang="en-US">
                  <a:latin typeface="Calibri"/>
                  <a:ea typeface="Calibri"/>
                  <a:cs typeface="Calibri"/>
                  <a:sym typeface="Calibri"/>
                </a:rPr>
                <a:t>additional </a:t>
              </a:r>
              <a:r>
                <a:rPr lang="en-US">
                  <a:latin typeface="Calibri"/>
                  <a:ea typeface="Calibri"/>
                  <a:cs typeface="Calibri"/>
                  <a:sym typeface="Calibri"/>
                </a:rPr>
                <a:t> predictors (mean RETAILPACKPRICE for all REGIONS, product relative </a:t>
              </a:r>
              <a:r>
                <a:rPr lang="en-US">
                  <a:solidFill>
                    <a:schemeClr val="dk1"/>
                  </a:solidFill>
                  <a:latin typeface="Calibri"/>
                  <a:ea typeface="Calibri"/>
                  <a:cs typeface="Calibri"/>
                  <a:sym typeface="Calibri"/>
                </a:rPr>
                <a:t>RETAILPACKPRICE against its REGION mean RETAILPACKPRICE, polynomial degrees of some numerical predictors,  etc.).</a:t>
              </a:r>
              <a:endParaRPr>
                <a:latin typeface="Calibri"/>
                <a:ea typeface="Calibri"/>
                <a:cs typeface="Calibri"/>
                <a:sym typeface="Calibri"/>
              </a:endParaRPr>
            </a:p>
          </p:txBody>
        </p:sp>
      </p:grpSp>
      <p:grpSp>
        <p:nvGrpSpPr>
          <p:cNvPr id="315" name="Google Shape;315;p23"/>
          <p:cNvGrpSpPr/>
          <p:nvPr/>
        </p:nvGrpSpPr>
        <p:grpSpPr>
          <a:xfrm>
            <a:off x="5910604" y="1967802"/>
            <a:ext cx="3388315" cy="4643951"/>
            <a:chOff x="4329974" y="1189775"/>
            <a:chExt cx="2541300" cy="3483050"/>
          </a:xfrm>
        </p:grpSpPr>
        <p:sp>
          <p:nvSpPr>
            <p:cNvPr id="316" name="Google Shape;316;p23"/>
            <p:cNvSpPr/>
            <p:nvPr/>
          </p:nvSpPr>
          <p:spPr>
            <a:xfrm>
              <a:off x="4329974" y="1189775"/>
              <a:ext cx="2541300" cy="669000"/>
            </a:xfrm>
            <a:prstGeom prst="chevron">
              <a:avLst>
                <a:gd fmla="val 50000" name="adj"/>
              </a:avLst>
            </a:prstGeom>
            <a:solidFill>
              <a:srgbClr val="0D5DD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000">
                  <a:solidFill>
                    <a:srgbClr val="FFFFFF"/>
                  </a:solidFill>
                  <a:latin typeface="Calibri"/>
                  <a:ea typeface="Calibri"/>
                  <a:cs typeface="Calibri"/>
                  <a:sym typeface="Calibri"/>
                </a:rPr>
                <a:t>Handling Categorical variables</a:t>
              </a:r>
              <a:endParaRPr b="1" sz="2000">
                <a:solidFill>
                  <a:srgbClr val="FFFFFF"/>
                </a:solidFill>
                <a:latin typeface="Calibri"/>
                <a:ea typeface="Calibri"/>
                <a:cs typeface="Calibri"/>
                <a:sym typeface="Calibri"/>
              </a:endParaRPr>
            </a:p>
          </p:txBody>
        </p:sp>
        <p:sp>
          <p:nvSpPr>
            <p:cNvPr id="317" name="Google Shape;317;p23"/>
            <p:cNvSpPr txBox="1"/>
            <p:nvPr/>
          </p:nvSpPr>
          <p:spPr>
            <a:xfrm>
              <a:off x="4613553" y="2057125"/>
              <a:ext cx="1989000" cy="2615700"/>
            </a:xfrm>
            <a:prstGeom prst="rect">
              <a:avLst/>
            </a:prstGeom>
            <a:noFill/>
            <a:ln>
              <a:noFill/>
            </a:ln>
          </p:spPr>
          <p:txBody>
            <a:bodyPr anchorCtr="0" anchor="t" bIns="121900" lIns="121900" spcFirstLastPara="1" rIns="121900" wrap="square" tIns="121900">
              <a:noAutofit/>
            </a:bodyPr>
            <a:lstStyle/>
            <a:p>
              <a:pPr indent="-317500" lvl="0" marL="4572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Converting categorical variables to numerical ones in order to use them in machine </a:t>
              </a:r>
              <a:r>
                <a:rPr lang="en-US">
                  <a:solidFill>
                    <a:schemeClr val="dk1"/>
                  </a:solidFill>
                  <a:latin typeface="Calibri"/>
                  <a:ea typeface="Calibri"/>
                  <a:cs typeface="Calibri"/>
                  <a:sym typeface="Calibri"/>
                </a:rPr>
                <a:t>learning</a:t>
              </a:r>
              <a:r>
                <a:rPr lang="en-US">
                  <a:solidFill>
                    <a:schemeClr val="dk1"/>
                  </a:solidFill>
                  <a:latin typeface="Calibri"/>
                  <a:ea typeface="Calibri"/>
                  <a:cs typeface="Calibri"/>
                  <a:sym typeface="Calibri"/>
                </a:rPr>
                <a:t> algorithms. </a:t>
              </a:r>
              <a:r>
                <a:rPr lang="en-US">
                  <a:solidFill>
                    <a:schemeClr val="dk1"/>
                  </a:solidFill>
                  <a:latin typeface="Calibri"/>
                  <a:ea typeface="Calibri"/>
                  <a:cs typeface="Calibri"/>
                  <a:sym typeface="Calibri"/>
                </a:rPr>
                <a:t>  One-hot Encoding is used to to conversion:</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a:p>
              <a:pPr indent="457200" lvl="0" marL="0" rtl="0" algn="l">
                <a:spcBef>
                  <a:spcPts val="0"/>
                </a:spcBef>
                <a:spcAft>
                  <a:spcPts val="0"/>
                </a:spcAft>
                <a:buClr>
                  <a:srgbClr val="000000"/>
                </a:buClr>
                <a:buSzPts val="1100"/>
                <a:buFont typeface="Arial"/>
                <a:buNone/>
              </a:pPr>
              <a:r>
                <a:rPr lang="en-US">
                  <a:solidFill>
                    <a:schemeClr val="dk1"/>
                  </a:solidFill>
                  <a:latin typeface="Calibri"/>
                  <a:ea typeface="Calibri"/>
                  <a:cs typeface="Calibri"/>
                  <a:sym typeface="Calibri"/>
                </a:rPr>
                <a:t>REGION_1 -&gt; [1, 0, 0, 0]</a:t>
              </a:r>
              <a:endParaRPr>
                <a:solidFill>
                  <a:schemeClr val="dk1"/>
                </a:solidFill>
              </a:endParaRPr>
            </a:p>
            <a:p>
              <a:pPr indent="0" lvl="0" marL="0" rtl="0" algn="l">
                <a:spcBef>
                  <a:spcPts val="0"/>
                </a:spcBef>
                <a:spcAft>
                  <a:spcPts val="0"/>
                </a:spcAft>
                <a:buClr>
                  <a:srgbClr val="000000"/>
                </a:buClr>
                <a:buSzPts val="1100"/>
                <a:buFont typeface="Arial"/>
                <a:buNone/>
              </a:pPr>
              <a:r>
                <a:rPr lang="en-US">
                  <a:solidFill>
                    <a:schemeClr val="dk1"/>
                  </a:solidFill>
                  <a:latin typeface="Calibri"/>
                  <a:ea typeface="Calibri"/>
                  <a:cs typeface="Calibri"/>
                  <a:sym typeface="Calibri"/>
                </a:rPr>
                <a:t>	REGION_2 -&gt; [0, 1, 0, 0]</a:t>
              </a:r>
              <a:endParaRPr>
                <a:solidFill>
                  <a:schemeClr val="dk1"/>
                </a:solidFill>
              </a:endParaRPr>
            </a:p>
            <a:p>
              <a:pPr indent="0" lvl="0" marL="0" rtl="0" algn="l">
                <a:spcBef>
                  <a:spcPts val="0"/>
                </a:spcBef>
                <a:spcAft>
                  <a:spcPts val="0"/>
                </a:spcAft>
                <a:buClr>
                  <a:srgbClr val="000000"/>
                </a:buClr>
                <a:buSzPts val="1100"/>
                <a:buFont typeface="Arial"/>
                <a:buNone/>
              </a:pPr>
              <a:r>
                <a:rPr lang="en-US">
                  <a:solidFill>
                    <a:schemeClr val="dk1"/>
                  </a:solidFill>
                  <a:latin typeface="Calibri"/>
                  <a:ea typeface="Calibri"/>
                  <a:cs typeface="Calibri"/>
                  <a:sym typeface="Calibri"/>
                </a:rPr>
                <a:t>	REGION_3 -&gt; [0, 0, 1, 0]</a:t>
              </a:r>
              <a:endParaRPr>
                <a:solidFill>
                  <a:schemeClr val="dk1"/>
                </a:solidFill>
              </a:endParaRPr>
            </a:p>
            <a:p>
              <a:pPr indent="0" lvl="0" marL="0" rtl="0" algn="l">
                <a:spcBef>
                  <a:spcPts val="0"/>
                </a:spcBef>
                <a:spcAft>
                  <a:spcPts val="0"/>
                </a:spcAft>
                <a:buClr>
                  <a:srgbClr val="000000"/>
                </a:buClr>
                <a:buSzPts val="1100"/>
                <a:buFont typeface="Arial"/>
                <a:buNone/>
              </a:pPr>
              <a:r>
                <a:rPr lang="en-US">
                  <a:solidFill>
                    <a:schemeClr val="dk1"/>
                  </a:solidFill>
                  <a:latin typeface="Calibri"/>
                  <a:ea typeface="Calibri"/>
                  <a:cs typeface="Calibri"/>
                  <a:sym typeface="Calibri"/>
                </a:rPr>
                <a:t>	REGION_4 -&gt; [0, 0, 0, 1]</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grpSp>
      <p:grpSp>
        <p:nvGrpSpPr>
          <p:cNvPr id="318" name="Google Shape;318;p23"/>
          <p:cNvGrpSpPr/>
          <p:nvPr/>
        </p:nvGrpSpPr>
        <p:grpSpPr>
          <a:xfrm>
            <a:off x="8666222" y="1967802"/>
            <a:ext cx="3388315" cy="4643951"/>
            <a:chOff x="6396739" y="1189775"/>
            <a:chExt cx="2541300" cy="3483050"/>
          </a:xfrm>
        </p:grpSpPr>
        <p:sp>
          <p:nvSpPr>
            <p:cNvPr id="319" name="Google Shape;319;p23"/>
            <p:cNvSpPr/>
            <p:nvPr/>
          </p:nvSpPr>
          <p:spPr>
            <a:xfrm>
              <a:off x="6396739" y="1189775"/>
              <a:ext cx="2541300" cy="669000"/>
            </a:xfrm>
            <a:prstGeom prst="chevron">
              <a:avLst>
                <a:gd fmla="val 50000" name="adj"/>
              </a:avLst>
            </a:prstGeom>
            <a:solidFill>
              <a:srgbClr val="0E65F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000">
                  <a:solidFill>
                    <a:srgbClr val="FFFFFF"/>
                  </a:solidFill>
                  <a:latin typeface="Calibri"/>
                  <a:ea typeface="Calibri"/>
                  <a:cs typeface="Calibri"/>
                  <a:sym typeface="Calibri"/>
                </a:rPr>
                <a:t>Train-Validation-Test split</a:t>
              </a:r>
              <a:endParaRPr b="1" sz="2000">
                <a:solidFill>
                  <a:srgbClr val="FFFFFF"/>
                </a:solidFill>
                <a:latin typeface="Calibri"/>
                <a:ea typeface="Calibri"/>
                <a:cs typeface="Calibri"/>
                <a:sym typeface="Calibri"/>
              </a:endParaRPr>
            </a:p>
          </p:txBody>
        </p:sp>
        <p:sp>
          <p:nvSpPr>
            <p:cNvPr id="320" name="Google Shape;320;p23"/>
            <p:cNvSpPr txBox="1"/>
            <p:nvPr/>
          </p:nvSpPr>
          <p:spPr>
            <a:xfrm>
              <a:off x="6714905" y="2057125"/>
              <a:ext cx="1989000" cy="2615700"/>
            </a:xfrm>
            <a:prstGeom prst="rect">
              <a:avLst/>
            </a:prstGeom>
            <a:noFill/>
            <a:ln>
              <a:noFill/>
            </a:ln>
          </p:spPr>
          <p:txBody>
            <a:bodyPr anchorCtr="0" anchor="t" bIns="121900" lIns="121900" spcFirstLastPara="1" rIns="121900" wrap="square" tIns="121900">
              <a:noAutofit/>
            </a:bodyPr>
            <a:lstStyle/>
            <a:p>
              <a:pPr indent="-317500" lvl="0" marL="4572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Initial training data is split  into train and test parts with 0.85 and 0.15 ratio.</a:t>
              </a:r>
              <a:endParaRPr>
                <a:solidFill>
                  <a:schemeClr val="dk1"/>
                </a:solidFill>
                <a:latin typeface="Calibri"/>
                <a:ea typeface="Calibri"/>
                <a:cs typeface="Calibri"/>
                <a:sym typeface="Calibri"/>
              </a:endParaRPr>
            </a:p>
            <a:p>
              <a:pPr indent="0" lvl="0" marL="457200" rtl="0" algn="l">
                <a:spcBef>
                  <a:spcPts val="0"/>
                </a:spcBef>
                <a:spcAft>
                  <a:spcPts val="0"/>
                </a:spcAft>
                <a:buNone/>
              </a:pPr>
              <a:r>
                <a:rPr lang="en-US">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5 fold Cross Validation on train part is used for models selection and their parameters tuning. </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Models final evaluation is done on test part, which is not used during training.</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24" name="Shape 324"/>
        <p:cNvGrpSpPr/>
        <p:nvPr/>
      </p:nvGrpSpPr>
      <p:grpSpPr>
        <a:xfrm>
          <a:off x="0" y="0"/>
          <a:ext cx="0" cy="0"/>
          <a:chOff x="0" y="0"/>
          <a:chExt cx="0" cy="0"/>
        </a:xfrm>
      </p:grpSpPr>
      <p:grpSp>
        <p:nvGrpSpPr>
          <p:cNvPr id="325" name="Google Shape;325;p24"/>
          <p:cNvGrpSpPr/>
          <p:nvPr/>
        </p:nvGrpSpPr>
        <p:grpSpPr>
          <a:xfrm flipH="1">
            <a:off x="247495" y="172455"/>
            <a:ext cx="2190905" cy="1675940"/>
            <a:chOff x="407917" y="422220"/>
            <a:chExt cx="7946086" cy="6078386"/>
          </a:xfrm>
        </p:grpSpPr>
        <p:grpSp>
          <p:nvGrpSpPr>
            <p:cNvPr id="326" name="Google Shape;326;p24"/>
            <p:cNvGrpSpPr/>
            <p:nvPr/>
          </p:nvGrpSpPr>
          <p:grpSpPr>
            <a:xfrm>
              <a:off x="407917" y="422220"/>
              <a:ext cx="4067155" cy="6042749"/>
              <a:chOff x="263539" y="550557"/>
              <a:chExt cx="4067155" cy="6042749"/>
            </a:xfrm>
          </p:grpSpPr>
          <p:grpSp>
            <p:nvGrpSpPr>
              <p:cNvPr id="327" name="Google Shape;327;p24"/>
              <p:cNvGrpSpPr/>
              <p:nvPr/>
            </p:nvGrpSpPr>
            <p:grpSpPr>
              <a:xfrm>
                <a:off x="263539" y="1600075"/>
                <a:ext cx="4067155" cy="4993231"/>
                <a:chOff x="-104587" y="1211987"/>
                <a:chExt cx="5093056" cy="6252725"/>
              </a:xfrm>
            </p:grpSpPr>
            <p:sp>
              <p:nvSpPr>
                <p:cNvPr id="328" name="Google Shape;328;p24"/>
                <p:cNvSpPr/>
                <p:nvPr/>
              </p:nvSpPr>
              <p:spPr>
                <a:xfrm>
                  <a:off x="2333006" y="2542605"/>
                  <a:ext cx="2641600" cy="2277241"/>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9" name="Google Shape;329;p24"/>
                <p:cNvSpPr/>
                <p:nvPr/>
              </p:nvSpPr>
              <p:spPr>
                <a:xfrm>
                  <a:off x="2346869" y="5187471"/>
                  <a:ext cx="2641600" cy="2277241"/>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30" name="Google Shape;330;p24"/>
                <p:cNvSpPr/>
                <p:nvPr/>
              </p:nvSpPr>
              <p:spPr>
                <a:xfrm>
                  <a:off x="-104587" y="1211987"/>
                  <a:ext cx="2641600" cy="227724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1" name="Google Shape;331;p24"/>
              <p:cNvSpPr/>
              <p:nvPr/>
            </p:nvSpPr>
            <p:spPr>
              <a:xfrm>
                <a:off x="2221195" y="550557"/>
                <a:ext cx="2109499" cy="1818533"/>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2" name="Google Shape;332;p24"/>
            <p:cNvSpPr/>
            <p:nvPr/>
          </p:nvSpPr>
          <p:spPr>
            <a:xfrm>
              <a:off x="4286848" y="3608200"/>
              <a:ext cx="2109499" cy="1818534"/>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33" name="Google Shape;333;p24"/>
            <p:cNvSpPr/>
            <p:nvPr/>
          </p:nvSpPr>
          <p:spPr>
            <a:xfrm>
              <a:off x="6244504" y="4682072"/>
              <a:ext cx="2109499" cy="1818534"/>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4" name="Google Shape;334;p24"/>
          <p:cNvSpPr/>
          <p:nvPr/>
        </p:nvSpPr>
        <p:spPr>
          <a:xfrm>
            <a:off x="2573344" y="135809"/>
            <a:ext cx="6447088"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Data preparation</a:t>
            </a:r>
            <a:endParaRPr b="1" sz="3200">
              <a:solidFill>
                <a:schemeClr val="dk1"/>
              </a:solidFill>
              <a:latin typeface="Calibri"/>
              <a:ea typeface="Calibri"/>
              <a:cs typeface="Calibri"/>
              <a:sym typeface="Calibri"/>
            </a:endParaRPr>
          </a:p>
        </p:txBody>
      </p:sp>
      <p:cxnSp>
        <p:nvCxnSpPr>
          <p:cNvPr id="335" name="Google Shape;335;p24"/>
          <p:cNvCxnSpPr/>
          <p:nvPr/>
        </p:nvCxnSpPr>
        <p:spPr>
          <a:xfrm>
            <a:off x="2573344" y="963237"/>
            <a:ext cx="6997228" cy="0"/>
          </a:xfrm>
          <a:prstGeom prst="straightConnector1">
            <a:avLst/>
          </a:prstGeom>
          <a:noFill/>
          <a:ln cap="flat" cmpd="sng" w="57150">
            <a:solidFill>
              <a:schemeClr val="accent1"/>
            </a:solidFill>
            <a:prstDash val="solid"/>
            <a:miter lim="800000"/>
            <a:headEnd len="sm" w="sm" type="none"/>
            <a:tailEnd len="sm" w="sm" type="none"/>
          </a:ln>
        </p:spPr>
      </p:cxnSp>
      <p:sp>
        <p:nvSpPr>
          <p:cNvPr id="336" name="Google Shape;336;p24"/>
          <p:cNvSpPr txBox="1"/>
          <p:nvPr/>
        </p:nvSpPr>
        <p:spPr>
          <a:xfrm>
            <a:off x="2710280" y="1136807"/>
            <a:ext cx="7843420"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0070C0"/>
                </a:solidFill>
                <a:latin typeface="Calibri"/>
                <a:ea typeface="Calibri"/>
                <a:cs typeface="Calibri"/>
                <a:sym typeface="Calibri"/>
              </a:rPr>
              <a:t>Data Cleaning, Feature Engineering , </a:t>
            </a:r>
            <a:endParaRPr/>
          </a:p>
          <a:p>
            <a:pPr indent="0" lvl="0" marL="0" marR="0" rtl="0" algn="ctr">
              <a:spcBef>
                <a:spcPts val="0"/>
              </a:spcBef>
              <a:spcAft>
                <a:spcPts val="0"/>
              </a:spcAft>
              <a:buNone/>
            </a:pPr>
            <a:r>
              <a:rPr lang="en-US" sz="2400">
                <a:solidFill>
                  <a:srgbClr val="0070C0"/>
                </a:solidFill>
                <a:latin typeface="Calibri"/>
                <a:ea typeface="Calibri"/>
                <a:cs typeface="Calibri"/>
                <a:sym typeface="Calibri"/>
              </a:rPr>
              <a:t>Handling Categorical variables, Train-Validation-Test split</a:t>
            </a:r>
            <a:endParaRPr/>
          </a:p>
        </p:txBody>
      </p:sp>
      <p:sp>
        <p:nvSpPr>
          <p:cNvPr id="337" name="Google Shape;337;p24"/>
          <p:cNvSpPr/>
          <p:nvPr/>
        </p:nvSpPr>
        <p:spPr>
          <a:xfrm>
            <a:off x="2628000" y="2057736"/>
            <a:ext cx="9491656" cy="2769296"/>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196850" lvl="0" marL="285750" marR="0" rtl="0" algn="l">
              <a:spcBef>
                <a:spcPts val="0"/>
              </a:spcBef>
              <a:spcAft>
                <a:spcPts val="0"/>
              </a:spcAft>
              <a:buClr>
                <a:schemeClr val="dk1"/>
              </a:buClr>
              <a:buSzPts val="1400"/>
              <a:buFont typeface="Arial"/>
              <a:buNone/>
            </a:pPr>
            <a:r>
              <a:t/>
            </a:r>
            <a:endParaRPr b="1" sz="1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BoxCox transformations of response variable and numeric variables, for having small skew and being more normally distributed</a:t>
            </a:r>
            <a:endParaRPr sz="1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400"/>
              <a:buFont typeface="Arial"/>
              <a:buChar char="•"/>
            </a:pPr>
            <a:r>
              <a:rPr b="1" lang="en-US" sz="1400">
                <a:solidFill>
                  <a:schemeClr val="dk1"/>
                </a:solidFill>
                <a:latin typeface="Calibri"/>
                <a:ea typeface="Calibri"/>
                <a:cs typeface="Calibri"/>
                <a:sym typeface="Calibri"/>
              </a:rPr>
              <a:t>BRMID </a:t>
            </a:r>
            <a:r>
              <a:rPr lang="en-US" sz="1400">
                <a:solidFill>
                  <a:schemeClr val="dk1"/>
                </a:solidFill>
                <a:latin typeface="Calibri"/>
                <a:ea typeface="Calibri"/>
                <a:cs typeface="Calibri"/>
                <a:sym typeface="Calibri"/>
              </a:rPr>
              <a:t>- unique ID for each product, drop</a:t>
            </a:r>
            <a:endParaRPr/>
          </a:p>
          <a:p>
            <a:pPr indent="-285750" lvl="0" marL="285750" marR="0" rtl="0" algn="l">
              <a:spcBef>
                <a:spcPts val="0"/>
              </a:spcBef>
              <a:spcAft>
                <a:spcPts val="0"/>
              </a:spcAft>
              <a:buClr>
                <a:schemeClr val="dk1"/>
              </a:buClr>
              <a:buSzPts val="1400"/>
              <a:buFont typeface="Arial"/>
              <a:buChar char="•"/>
            </a:pPr>
            <a:r>
              <a:rPr b="1" lang="en-US" sz="1400">
                <a:solidFill>
                  <a:schemeClr val="dk1"/>
                </a:solidFill>
                <a:latin typeface="Calibri"/>
                <a:ea typeface="Calibri"/>
                <a:cs typeface="Calibri"/>
                <a:sym typeface="Calibri"/>
              </a:rPr>
              <a:t>LATESTPERIODINDEX </a:t>
            </a:r>
            <a:r>
              <a:rPr lang="en-US" sz="1400">
                <a:solidFill>
                  <a:schemeClr val="dk1"/>
                </a:solidFill>
                <a:latin typeface="Calibri"/>
                <a:ea typeface="Calibri"/>
                <a:cs typeface="Calibri"/>
                <a:sym typeface="Calibri"/>
              </a:rPr>
              <a:t> - the same for all products and informing us that Market shares are 12 months after launch, drop</a:t>
            </a:r>
            <a:endParaRPr/>
          </a:p>
          <a:p>
            <a:pPr indent="-285750" lvl="0" marL="285750" marR="0" rtl="0" algn="l">
              <a:spcBef>
                <a:spcPts val="0"/>
              </a:spcBef>
              <a:spcAft>
                <a:spcPts val="0"/>
              </a:spcAft>
              <a:buClr>
                <a:schemeClr val="dk1"/>
              </a:buClr>
              <a:buSzPts val="1400"/>
              <a:buFont typeface="Arial"/>
              <a:buChar char="•"/>
            </a:pPr>
            <a:r>
              <a:rPr b="1" lang="en-US" sz="1400">
                <a:solidFill>
                  <a:schemeClr val="dk1"/>
                </a:solidFill>
                <a:latin typeface="Calibri"/>
                <a:ea typeface="Calibri"/>
                <a:cs typeface="Calibri"/>
                <a:sym typeface="Calibri"/>
              </a:rPr>
              <a:t>BRM, BRANDONMARKET, MARKETEDBRAND </a:t>
            </a:r>
            <a:r>
              <a:rPr lang="en-US" sz="1400">
                <a:solidFill>
                  <a:schemeClr val="dk1"/>
                </a:solidFill>
                <a:latin typeface="Calibri"/>
                <a:ea typeface="Calibri"/>
                <a:cs typeface="Calibri"/>
                <a:sym typeface="Calibri"/>
              </a:rPr>
              <a:t>- these 3 features are the same, so we keep only one of them</a:t>
            </a:r>
            <a:endParaRPr/>
          </a:p>
          <a:p>
            <a:pPr indent="-285750" lvl="0" marL="285750" marR="0" rtl="0" algn="l">
              <a:spcBef>
                <a:spcPts val="0"/>
              </a:spcBef>
              <a:spcAft>
                <a:spcPts val="0"/>
              </a:spcAft>
              <a:buClr>
                <a:schemeClr val="dk1"/>
              </a:buClr>
              <a:buSzPts val="1400"/>
              <a:buFont typeface="Arial"/>
              <a:buChar char="•"/>
            </a:pPr>
            <a:r>
              <a:rPr b="1" lang="en-US" sz="1400">
                <a:solidFill>
                  <a:schemeClr val="dk1"/>
                </a:solidFill>
                <a:latin typeface="Calibri"/>
                <a:ea typeface="Calibri"/>
                <a:cs typeface="Calibri"/>
                <a:sym typeface="Calibri"/>
              </a:rPr>
              <a:t>BRANDSUBFAMILY, BRANDSUBFAMILYGROUPING - </a:t>
            </a:r>
            <a:r>
              <a:rPr lang="en-US" sz="1400">
                <a:solidFill>
                  <a:schemeClr val="dk1"/>
                </a:solidFill>
                <a:latin typeface="Calibri"/>
                <a:ea typeface="Calibri"/>
                <a:cs typeface="Calibri"/>
                <a:sym typeface="Calibri"/>
              </a:rPr>
              <a:t>these 2 features are the same, so we keep only one of them</a:t>
            </a:r>
            <a:endParaRPr/>
          </a:p>
          <a:p>
            <a:pPr indent="-285750" lvl="0" marL="285750" marR="0" rtl="0" algn="l">
              <a:spcBef>
                <a:spcPts val="0"/>
              </a:spcBef>
              <a:spcAft>
                <a:spcPts val="0"/>
              </a:spcAft>
              <a:buClr>
                <a:schemeClr val="dk1"/>
              </a:buClr>
              <a:buSzPts val="1400"/>
              <a:buFont typeface="Arial"/>
              <a:buChar char="•"/>
            </a:pPr>
            <a:r>
              <a:rPr b="1" lang="en-US" sz="1400">
                <a:solidFill>
                  <a:schemeClr val="dk1"/>
                </a:solidFill>
                <a:latin typeface="Calibri"/>
                <a:ea typeface="Calibri"/>
                <a:cs typeface="Calibri"/>
                <a:sym typeface="Calibri"/>
              </a:rPr>
              <a:t>NPLLAUNCHDATE </a:t>
            </a:r>
            <a:r>
              <a:rPr lang="en-US" sz="1400">
                <a:solidFill>
                  <a:schemeClr val="dk1"/>
                </a:solidFill>
                <a:latin typeface="Calibri"/>
                <a:ea typeface="Calibri"/>
                <a:cs typeface="Calibri"/>
                <a:sym typeface="Calibri"/>
              </a:rPr>
              <a:t>- split into </a:t>
            </a:r>
            <a:r>
              <a:rPr b="1" lang="en-US" sz="1400">
                <a:solidFill>
                  <a:schemeClr val="dk1"/>
                </a:solidFill>
                <a:latin typeface="Calibri"/>
                <a:ea typeface="Calibri"/>
                <a:cs typeface="Calibri"/>
                <a:sym typeface="Calibri"/>
              </a:rPr>
              <a:t>LAUNCH_YEAR</a:t>
            </a:r>
            <a:r>
              <a:rPr lang="en-US" sz="1400">
                <a:solidFill>
                  <a:schemeClr val="dk1"/>
                </a:solidFill>
                <a:latin typeface="Calibri"/>
                <a:ea typeface="Calibri"/>
                <a:cs typeface="Calibri"/>
                <a:sym typeface="Calibri"/>
              </a:rPr>
              <a:t> and </a:t>
            </a:r>
            <a:r>
              <a:rPr b="1" lang="en-US" sz="1400">
                <a:solidFill>
                  <a:schemeClr val="dk1"/>
                </a:solidFill>
                <a:latin typeface="Calibri"/>
                <a:ea typeface="Calibri"/>
                <a:cs typeface="Calibri"/>
                <a:sym typeface="Calibri"/>
              </a:rPr>
              <a:t>LAUNCH_MONTH</a:t>
            </a:r>
            <a:endParaRPr/>
          </a:p>
          <a:p>
            <a:pPr indent="-285750" lvl="0" marL="285750" marR="0" rtl="0" algn="l">
              <a:spcBef>
                <a:spcPts val="0"/>
              </a:spcBef>
              <a:spcAft>
                <a:spcPts val="0"/>
              </a:spcAft>
              <a:buClr>
                <a:schemeClr val="dk1"/>
              </a:buClr>
              <a:buSzPts val="1400"/>
              <a:buFont typeface="Arial"/>
              <a:buChar char="•"/>
            </a:pPr>
            <a:r>
              <a:rPr b="1" lang="en-US" sz="1400">
                <a:solidFill>
                  <a:schemeClr val="dk1"/>
                </a:solidFill>
                <a:latin typeface="Calibri"/>
                <a:ea typeface="Calibri"/>
                <a:cs typeface="Calibri"/>
                <a:sym typeface="Calibri"/>
              </a:rPr>
              <a:t>NPLLAUNCHYEAR </a:t>
            </a:r>
            <a:r>
              <a:rPr lang="en-US" sz="1400">
                <a:solidFill>
                  <a:schemeClr val="dk1"/>
                </a:solidFill>
                <a:latin typeface="Calibri"/>
                <a:ea typeface="Calibri"/>
                <a:cs typeface="Calibri"/>
                <a:sym typeface="Calibri"/>
              </a:rPr>
              <a:t>- drop this feature, as it is the same with </a:t>
            </a:r>
            <a:r>
              <a:rPr b="1" lang="en-US" sz="1400">
                <a:solidFill>
                  <a:schemeClr val="dk1"/>
                </a:solidFill>
                <a:latin typeface="Calibri"/>
                <a:ea typeface="Calibri"/>
                <a:cs typeface="Calibri"/>
                <a:sym typeface="Calibri"/>
              </a:rPr>
              <a:t>LAUNCH_YEAR</a:t>
            </a:r>
            <a:endParaRPr b="1" sz="14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400"/>
              <a:buFont typeface="Arial"/>
              <a:buChar char="•"/>
            </a:pPr>
            <a:r>
              <a:rPr b="1" lang="en-US" sz="1400">
                <a:solidFill>
                  <a:schemeClr val="dk1"/>
                </a:solidFill>
                <a:latin typeface="Calibri"/>
                <a:ea typeface="Calibri"/>
                <a:cs typeface="Calibri"/>
                <a:sym typeface="Calibri"/>
              </a:rPr>
              <a:t>RTYPE</a:t>
            </a:r>
            <a:r>
              <a:rPr lang="en-US" sz="1400">
                <a:solidFill>
                  <a:schemeClr val="dk1"/>
                </a:solidFill>
                <a:latin typeface="Calibri"/>
                <a:ea typeface="Calibri"/>
                <a:cs typeface="Calibri"/>
                <a:sym typeface="Calibri"/>
              </a:rPr>
              <a:t> - 73% missing values, drop</a:t>
            </a:r>
            <a:endParaRPr/>
          </a:p>
          <a:p>
            <a:pPr indent="-285750" lvl="0" marL="285750" marR="0" rtl="0" algn="l">
              <a:spcBef>
                <a:spcPts val="0"/>
              </a:spcBef>
              <a:spcAft>
                <a:spcPts val="0"/>
              </a:spcAft>
              <a:buClr>
                <a:schemeClr val="dk1"/>
              </a:buClr>
              <a:buSzPts val="1400"/>
              <a:buFont typeface="Arial"/>
              <a:buChar char="•"/>
            </a:pPr>
            <a:r>
              <a:rPr b="1" lang="en-US" sz="1400">
                <a:solidFill>
                  <a:schemeClr val="dk1"/>
                </a:solidFill>
                <a:latin typeface="Calibri"/>
                <a:ea typeface="Calibri"/>
                <a:cs typeface="Calibri"/>
                <a:sym typeface="Calibri"/>
              </a:rPr>
              <a:t>ITEMSHAPE</a:t>
            </a:r>
            <a:r>
              <a:rPr lang="en-US" sz="1400">
                <a:solidFill>
                  <a:schemeClr val="dk1"/>
                </a:solidFill>
                <a:latin typeface="Calibri"/>
                <a:ea typeface="Calibri"/>
                <a:cs typeface="Calibri"/>
                <a:sym typeface="Calibri"/>
              </a:rPr>
              <a:t> - 53% missing values, drop</a:t>
            </a:r>
            <a:endParaRPr/>
          </a:p>
          <a:p>
            <a:pPr indent="-285750" lvl="0" marL="285750" marR="0" rtl="0" algn="l">
              <a:spcBef>
                <a:spcPts val="0"/>
              </a:spcBef>
              <a:spcAft>
                <a:spcPts val="0"/>
              </a:spcAft>
              <a:buClr>
                <a:schemeClr val="dk1"/>
              </a:buClr>
              <a:buSzPts val="1400"/>
              <a:buFont typeface="Arial"/>
              <a:buChar char="•"/>
            </a:pPr>
            <a:r>
              <a:rPr b="1" lang="en-US" sz="1400">
                <a:solidFill>
                  <a:schemeClr val="dk1"/>
                </a:solidFill>
                <a:latin typeface="Calibri"/>
                <a:ea typeface="Calibri"/>
                <a:cs typeface="Calibri"/>
                <a:sym typeface="Calibri"/>
              </a:rPr>
              <a:t>SPECIALFLAVOR</a:t>
            </a:r>
            <a:r>
              <a:rPr lang="en-US" sz="1400">
                <a:solidFill>
                  <a:schemeClr val="dk1"/>
                </a:solidFill>
                <a:latin typeface="Calibri"/>
                <a:ea typeface="Calibri"/>
                <a:cs typeface="Calibri"/>
                <a:sym typeface="Calibri"/>
              </a:rPr>
              <a:t> - fill missing values of this feature with NOSPECIALFLAVOR as one additional category</a:t>
            </a:r>
            <a:endParaRPr/>
          </a:p>
          <a:p>
            <a:pPr indent="-285750" lvl="0" marL="285750" marR="0" rtl="0" algn="l">
              <a:spcBef>
                <a:spcPts val="0"/>
              </a:spcBef>
              <a:spcAft>
                <a:spcPts val="0"/>
              </a:spcAft>
              <a:buClr>
                <a:schemeClr val="dk1"/>
              </a:buClr>
              <a:buSzPts val="1400"/>
              <a:buFont typeface="Arial"/>
              <a:buChar char="•"/>
            </a:pPr>
            <a:r>
              <a:rPr b="1" lang="en-US" sz="1400">
                <a:solidFill>
                  <a:schemeClr val="dk1"/>
                </a:solidFill>
                <a:latin typeface="Calibri"/>
                <a:ea typeface="Calibri"/>
                <a:cs typeface="Calibri"/>
                <a:sym typeface="Calibri"/>
              </a:rPr>
              <a:t>TIPCOLOR</a:t>
            </a:r>
            <a:r>
              <a:rPr lang="en-US" sz="1400">
                <a:solidFill>
                  <a:schemeClr val="dk1"/>
                </a:solidFill>
                <a:latin typeface="Calibri"/>
                <a:ea typeface="Calibri"/>
                <a:cs typeface="Calibri"/>
                <a:sym typeface="Calibri"/>
              </a:rPr>
              <a:t>  - fill missing values of this feature with NOTIPCOLOR as one additional category</a:t>
            </a:r>
            <a:endParaRPr sz="1400">
              <a:solidFill>
                <a:schemeClr val="dk1"/>
              </a:solidFill>
              <a:latin typeface="Calibri"/>
              <a:ea typeface="Calibri"/>
              <a:cs typeface="Calibri"/>
              <a:sym typeface="Calibri"/>
            </a:endParaRPr>
          </a:p>
          <a:p>
            <a:pPr indent="-196850" lvl="0" marL="285750" marR="0" rtl="0" algn="l">
              <a:spcBef>
                <a:spcPts val="0"/>
              </a:spcBef>
              <a:spcAft>
                <a:spcPts val="0"/>
              </a:spcAft>
              <a:buClr>
                <a:schemeClr val="dk1"/>
              </a:buClr>
              <a:buSzPts val="1400"/>
              <a:buFont typeface="Arial"/>
              <a:buNone/>
            </a:pPr>
            <a:r>
              <a:t/>
            </a:r>
            <a:endParaRPr b="1" sz="1400">
              <a:solidFill>
                <a:schemeClr val="dk1"/>
              </a:solidFill>
              <a:latin typeface="Calibri"/>
              <a:ea typeface="Calibri"/>
              <a:cs typeface="Calibri"/>
              <a:sym typeface="Calibri"/>
            </a:endParaRPr>
          </a:p>
        </p:txBody>
      </p:sp>
      <p:sp>
        <p:nvSpPr>
          <p:cNvPr id="338" name="Google Shape;338;p24"/>
          <p:cNvSpPr txBox="1"/>
          <p:nvPr/>
        </p:nvSpPr>
        <p:spPr>
          <a:xfrm>
            <a:off x="247495" y="3257718"/>
            <a:ext cx="2462785" cy="369332"/>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accent2"/>
              </a:buClr>
              <a:buSzPts val="1800"/>
              <a:buFont typeface="Arial"/>
              <a:buChar char="•"/>
            </a:pPr>
            <a:r>
              <a:rPr lang="en-US" sz="1800">
                <a:solidFill>
                  <a:schemeClr val="accent2"/>
                </a:solidFill>
                <a:latin typeface="Calibri"/>
                <a:ea typeface="Calibri"/>
                <a:cs typeface="Calibri"/>
                <a:sym typeface="Calibri"/>
              </a:rPr>
              <a:t>Data Cleaning</a:t>
            </a:r>
            <a:endParaRPr/>
          </a:p>
        </p:txBody>
      </p:sp>
      <p:sp>
        <p:nvSpPr>
          <p:cNvPr id="339" name="Google Shape;339;p24"/>
          <p:cNvSpPr/>
          <p:nvPr/>
        </p:nvSpPr>
        <p:spPr>
          <a:xfrm>
            <a:off x="2628000" y="4741576"/>
            <a:ext cx="9491656" cy="1938646"/>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For </a:t>
            </a:r>
            <a:r>
              <a:rPr b="1" lang="en-US" sz="1400">
                <a:solidFill>
                  <a:schemeClr val="dk1"/>
                </a:solidFill>
                <a:latin typeface="Calibri"/>
                <a:ea typeface="Calibri"/>
                <a:cs typeface="Calibri"/>
                <a:sym typeface="Calibri"/>
              </a:rPr>
              <a:t>TCLASS</a:t>
            </a:r>
            <a:r>
              <a:rPr lang="en-US">
                <a:solidFill>
                  <a:schemeClr val="dk1"/>
                </a:solidFill>
                <a:latin typeface="Calibri"/>
                <a:ea typeface="Calibri"/>
                <a:cs typeface="Calibri"/>
                <a:sym typeface="Calibri"/>
              </a:rPr>
              <a:t>,</a:t>
            </a: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REGION</a:t>
            </a: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LOCALCLASS</a:t>
            </a:r>
            <a:r>
              <a:rPr lang="en-US">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B</a:t>
            </a:r>
            <a:r>
              <a:rPr b="1" lang="en-US" sz="1400">
                <a:solidFill>
                  <a:schemeClr val="dk1"/>
                </a:solidFill>
                <a:latin typeface="Calibri"/>
                <a:ea typeface="Calibri"/>
                <a:cs typeface="Calibri"/>
                <a:sym typeface="Calibri"/>
              </a:rPr>
              <a:t>LDIMAGE</a:t>
            </a: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MARKET</a:t>
            </a:r>
            <a:r>
              <a:rPr lang="en-US" sz="1400">
                <a:solidFill>
                  <a:schemeClr val="dk1"/>
                </a:solidFill>
                <a:latin typeface="Calibri"/>
                <a:ea typeface="Calibri"/>
                <a:cs typeface="Calibri"/>
                <a:sym typeface="Calibri"/>
              </a:rPr>
              <a:t>,</a:t>
            </a:r>
            <a:r>
              <a:rPr lang="en-US">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MINDICATOR</a:t>
            </a: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THICATEGORY</a:t>
            </a: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PCKT</a:t>
            </a:r>
            <a:r>
              <a:rPr lang="en-US" sz="1400">
                <a:solidFill>
                  <a:schemeClr val="dk1"/>
                </a:solidFill>
                <a:latin typeface="Calibri"/>
                <a:ea typeface="Calibri"/>
                <a:cs typeface="Calibri"/>
                <a:sym typeface="Calibri"/>
              </a:rPr>
              <a:t> categorical features  aggregation is done by numeric features, for example: for each from 4 different </a:t>
            </a:r>
            <a:r>
              <a:rPr b="1" lang="en-US" sz="1400">
                <a:solidFill>
                  <a:schemeClr val="dk1"/>
                </a:solidFill>
                <a:latin typeface="Calibri"/>
                <a:ea typeface="Calibri"/>
                <a:cs typeface="Calibri"/>
                <a:sym typeface="Calibri"/>
              </a:rPr>
              <a:t>REGIONs </a:t>
            </a:r>
            <a:r>
              <a:rPr lang="en-US" sz="1400">
                <a:solidFill>
                  <a:schemeClr val="dk1"/>
                </a:solidFill>
                <a:latin typeface="Calibri"/>
                <a:ea typeface="Calibri"/>
                <a:cs typeface="Calibri"/>
                <a:sym typeface="Calibri"/>
              </a:rPr>
              <a:t> calculated </a:t>
            </a:r>
            <a:r>
              <a:rPr b="1" lang="en-US" sz="1400">
                <a:solidFill>
                  <a:schemeClr val="dk1"/>
                </a:solidFill>
                <a:latin typeface="Calibri"/>
                <a:ea typeface="Calibri"/>
                <a:cs typeface="Calibri"/>
                <a:sym typeface="Calibri"/>
              </a:rPr>
              <a:t>RETAILPACKPRICE</a:t>
            </a:r>
            <a:r>
              <a:rPr lang="en-US" sz="1400">
                <a:solidFill>
                  <a:schemeClr val="dk1"/>
                </a:solidFill>
                <a:latin typeface="Calibri"/>
                <a:ea typeface="Calibri"/>
                <a:cs typeface="Calibri"/>
                <a:sym typeface="Calibri"/>
              </a:rPr>
              <a:t> </a:t>
            </a:r>
            <a:r>
              <a:rPr b="1" lang="en-US" sz="1400">
                <a:solidFill>
                  <a:schemeClr val="dk1"/>
                </a:solidFill>
                <a:latin typeface="Calibri"/>
                <a:ea typeface="Calibri"/>
                <a:cs typeface="Calibri"/>
                <a:sym typeface="Calibri"/>
              </a:rPr>
              <a:t>mean, median,  std and skew</a:t>
            </a:r>
            <a:r>
              <a:rPr lang="en-US" sz="1400">
                <a:solidFill>
                  <a:schemeClr val="dk1"/>
                </a:solidFill>
                <a:latin typeface="Calibri"/>
                <a:ea typeface="Calibri"/>
                <a:cs typeface="Calibri"/>
                <a:sym typeface="Calibri"/>
              </a:rPr>
              <a:t>. </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For each aggregation  </a:t>
            </a:r>
            <a:r>
              <a:rPr b="1" lang="en-US" sz="1400">
                <a:solidFill>
                  <a:schemeClr val="dk1"/>
                </a:solidFill>
                <a:latin typeface="Calibri"/>
                <a:ea typeface="Calibri"/>
                <a:cs typeface="Calibri"/>
                <a:sym typeface="Calibri"/>
              </a:rPr>
              <a:t>relative median</a:t>
            </a:r>
            <a:r>
              <a:rPr lang="en-US" sz="1400">
                <a:solidFill>
                  <a:schemeClr val="dk1"/>
                </a:solidFill>
                <a:latin typeface="Calibri"/>
                <a:ea typeface="Calibri"/>
                <a:cs typeface="Calibri"/>
                <a:sym typeface="Calibri"/>
              </a:rPr>
              <a:t> is calculated, for example:  for each product </a:t>
            </a:r>
            <a:r>
              <a:rPr b="1" lang="en-US" sz="1400">
                <a:solidFill>
                  <a:schemeClr val="dk1"/>
                </a:solidFill>
                <a:latin typeface="Calibri"/>
                <a:ea typeface="Calibri"/>
                <a:cs typeface="Calibri"/>
                <a:sym typeface="Calibri"/>
              </a:rPr>
              <a:t>RETAILPACKPRICE</a:t>
            </a:r>
            <a:r>
              <a:rPr lang="en-US" sz="1400">
                <a:solidFill>
                  <a:schemeClr val="dk1"/>
                </a:solidFill>
                <a:latin typeface="Calibri"/>
                <a:ea typeface="Calibri"/>
                <a:cs typeface="Calibri"/>
                <a:sym typeface="Calibri"/>
              </a:rPr>
              <a:t> is divided to its </a:t>
            </a:r>
            <a:r>
              <a:rPr b="1" lang="en-US" sz="1400">
                <a:solidFill>
                  <a:schemeClr val="dk1"/>
                </a:solidFill>
                <a:latin typeface="Calibri"/>
                <a:ea typeface="Calibri"/>
                <a:cs typeface="Calibri"/>
                <a:sym typeface="Calibri"/>
              </a:rPr>
              <a:t>REGION median of RETAILPACKPRICE. </a:t>
            </a:r>
            <a:r>
              <a:rPr lang="en-US" sz="1400">
                <a:solidFill>
                  <a:schemeClr val="dk1"/>
                </a:solidFill>
                <a:latin typeface="Calibri"/>
                <a:ea typeface="Calibri"/>
                <a:cs typeface="Calibri"/>
                <a:sym typeface="Calibri"/>
              </a:rPr>
              <a:t>In the feature we will see that these relative features  are very important for models.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For numeric features </a:t>
            </a:r>
            <a:r>
              <a:rPr b="1" lang="en-US" sz="1400">
                <a:solidFill>
                  <a:schemeClr val="dk1"/>
                </a:solidFill>
                <a:latin typeface="Calibri"/>
                <a:ea typeface="Calibri"/>
                <a:cs typeface="Calibri"/>
                <a:sym typeface="Calibri"/>
              </a:rPr>
              <a:t>LEN</a:t>
            </a:r>
            <a:r>
              <a:rPr lang="en-US" sz="1400">
                <a:solidFill>
                  <a:schemeClr val="dk1"/>
                </a:solidFill>
                <a:latin typeface="Calibri"/>
                <a:ea typeface="Calibri"/>
                <a:cs typeface="Calibri"/>
                <a:sym typeface="Calibri"/>
              </a:rPr>
              <a:t> and </a:t>
            </a:r>
            <a:r>
              <a:rPr b="1" lang="en-US" sz="1400">
                <a:solidFill>
                  <a:schemeClr val="dk1"/>
                </a:solidFill>
                <a:latin typeface="Calibri"/>
                <a:ea typeface="Calibri"/>
                <a:cs typeface="Calibri"/>
                <a:sym typeface="Calibri"/>
              </a:rPr>
              <a:t>RETAILPACKPRICE </a:t>
            </a:r>
            <a:r>
              <a:rPr lang="en-US" sz="1400">
                <a:solidFill>
                  <a:schemeClr val="dk1"/>
                </a:solidFill>
                <a:latin typeface="Calibri"/>
                <a:ea typeface="Calibri"/>
                <a:cs typeface="Calibri"/>
                <a:sym typeface="Calibri"/>
              </a:rPr>
              <a:t>polynomial degrees are added (0.5, 2, 3) </a:t>
            </a:r>
            <a:endParaRPr/>
          </a:p>
        </p:txBody>
      </p:sp>
      <p:sp>
        <p:nvSpPr>
          <p:cNvPr id="340" name="Google Shape;340;p24"/>
          <p:cNvSpPr txBox="1"/>
          <p:nvPr/>
        </p:nvSpPr>
        <p:spPr>
          <a:xfrm>
            <a:off x="247495" y="5526233"/>
            <a:ext cx="2462785" cy="369332"/>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accent2"/>
              </a:buClr>
              <a:buSzPts val="1800"/>
              <a:buFont typeface="Arial"/>
              <a:buChar char="•"/>
            </a:pPr>
            <a:r>
              <a:rPr lang="en-US" sz="1800">
                <a:solidFill>
                  <a:schemeClr val="accent2"/>
                </a:solidFill>
                <a:latin typeface="Calibri"/>
                <a:ea typeface="Calibri"/>
                <a:cs typeface="Calibri"/>
                <a:sym typeface="Calibri"/>
              </a:rPr>
              <a:t>Feature Engineering </a:t>
            </a:r>
            <a:endParaRPr/>
          </a:p>
        </p:txBody>
      </p:sp>
      <p:sp>
        <p:nvSpPr>
          <p:cNvPr id="341" name="Google Shape;341;p24"/>
          <p:cNvSpPr/>
          <p:nvPr/>
        </p:nvSpPr>
        <p:spPr>
          <a:xfrm>
            <a:off x="10105575" y="272150"/>
            <a:ext cx="1667400" cy="824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0000"/>
                </a:solidFill>
              </a:rPr>
              <a:t>Back up slide</a:t>
            </a:r>
            <a:endParaRPr b="1">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45" name="Shape 345"/>
        <p:cNvGrpSpPr/>
        <p:nvPr/>
      </p:nvGrpSpPr>
      <p:grpSpPr>
        <a:xfrm>
          <a:off x="0" y="0"/>
          <a:ext cx="0" cy="0"/>
          <a:chOff x="0" y="0"/>
          <a:chExt cx="0" cy="0"/>
        </a:xfrm>
      </p:grpSpPr>
      <p:grpSp>
        <p:nvGrpSpPr>
          <p:cNvPr id="346" name="Google Shape;346;p25"/>
          <p:cNvGrpSpPr/>
          <p:nvPr/>
        </p:nvGrpSpPr>
        <p:grpSpPr>
          <a:xfrm flipH="1">
            <a:off x="247495" y="172455"/>
            <a:ext cx="2190905" cy="1675940"/>
            <a:chOff x="407917" y="422220"/>
            <a:chExt cx="7946086" cy="6078386"/>
          </a:xfrm>
        </p:grpSpPr>
        <p:grpSp>
          <p:nvGrpSpPr>
            <p:cNvPr id="347" name="Google Shape;347;p25"/>
            <p:cNvGrpSpPr/>
            <p:nvPr/>
          </p:nvGrpSpPr>
          <p:grpSpPr>
            <a:xfrm>
              <a:off x="407917" y="422220"/>
              <a:ext cx="4067155" cy="6042749"/>
              <a:chOff x="263539" y="550557"/>
              <a:chExt cx="4067155" cy="6042749"/>
            </a:xfrm>
          </p:grpSpPr>
          <p:grpSp>
            <p:nvGrpSpPr>
              <p:cNvPr id="348" name="Google Shape;348;p25"/>
              <p:cNvGrpSpPr/>
              <p:nvPr/>
            </p:nvGrpSpPr>
            <p:grpSpPr>
              <a:xfrm>
                <a:off x="263539" y="1600075"/>
                <a:ext cx="4067155" cy="4993231"/>
                <a:chOff x="-104587" y="1211987"/>
                <a:chExt cx="5093056" cy="6252725"/>
              </a:xfrm>
            </p:grpSpPr>
            <p:sp>
              <p:nvSpPr>
                <p:cNvPr id="349" name="Google Shape;349;p25"/>
                <p:cNvSpPr/>
                <p:nvPr/>
              </p:nvSpPr>
              <p:spPr>
                <a:xfrm>
                  <a:off x="2333006" y="2542605"/>
                  <a:ext cx="2641600" cy="2277241"/>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50" name="Google Shape;350;p25"/>
                <p:cNvSpPr/>
                <p:nvPr/>
              </p:nvSpPr>
              <p:spPr>
                <a:xfrm>
                  <a:off x="2346869" y="5187471"/>
                  <a:ext cx="2641600" cy="2277241"/>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51" name="Google Shape;351;p25"/>
                <p:cNvSpPr/>
                <p:nvPr/>
              </p:nvSpPr>
              <p:spPr>
                <a:xfrm>
                  <a:off x="-104587" y="1211987"/>
                  <a:ext cx="2641600" cy="227724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2" name="Google Shape;352;p25"/>
              <p:cNvSpPr/>
              <p:nvPr/>
            </p:nvSpPr>
            <p:spPr>
              <a:xfrm>
                <a:off x="2221195" y="550557"/>
                <a:ext cx="2109499" cy="1818533"/>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3" name="Google Shape;353;p25"/>
            <p:cNvSpPr/>
            <p:nvPr/>
          </p:nvSpPr>
          <p:spPr>
            <a:xfrm>
              <a:off x="4286848" y="3608200"/>
              <a:ext cx="2109499" cy="1818534"/>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54" name="Google Shape;354;p25"/>
            <p:cNvSpPr/>
            <p:nvPr/>
          </p:nvSpPr>
          <p:spPr>
            <a:xfrm>
              <a:off x="6244504" y="4682072"/>
              <a:ext cx="2109499" cy="1818534"/>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5" name="Google Shape;355;p25"/>
          <p:cNvSpPr/>
          <p:nvPr/>
        </p:nvSpPr>
        <p:spPr>
          <a:xfrm>
            <a:off x="2573343" y="135809"/>
            <a:ext cx="9199557" cy="584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Data preparation</a:t>
            </a:r>
            <a:endParaRPr b="1" sz="3200">
              <a:solidFill>
                <a:schemeClr val="dk1"/>
              </a:solidFill>
              <a:latin typeface="Calibri"/>
              <a:ea typeface="Calibri"/>
              <a:cs typeface="Calibri"/>
              <a:sym typeface="Calibri"/>
            </a:endParaRPr>
          </a:p>
        </p:txBody>
      </p:sp>
      <p:cxnSp>
        <p:nvCxnSpPr>
          <p:cNvPr id="356" name="Google Shape;356;p25"/>
          <p:cNvCxnSpPr/>
          <p:nvPr/>
        </p:nvCxnSpPr>
        <p:spPr>
          <a:xfrm>
            <a:off x="2573344" y="963237"/>
            <a:ext cx="6997228" cy="0"/>
          </a:xfrm>
          <a:prstGeom prst="straightConnector1">
            <a:avLst/>
          </a:prstGeom>
          <a:noFill/>
          <a:ln cap="flat" cmpd="sng" w="57150">
            <a:solidFill>
              <a:schemeClr val="accent1"/>
            </a:solidFill>
            <a:prstDash val="solid"/>
            <a:miter lim="800000"/>
            <a:headEnd len="sm" w="sm" type="none"/>
            <a:tailEnd len="sm" w="sm" type="none"/>
          </a:ln>
        </p:spPr>
      </p:cxnSp>
      <p:pic>
        <p:nvPicPr>
          <p:cNvPr id="357" name="Google Shape;357;p25"/>
          <p:cNvPicPr preferRelativeResize="0"/>
          <p:nvPr/>
        </p:nvPicPr>
        <p:blipFill rotWithShape="1">
          <a:blip r:embed="rId3">
            <a:alphaModFix/>
          </a:blip>
          <a:srcRect b="0" l="0" r="0" t="0"/>
          <a:stretch/>
        </p:blipFill>
        <p:spPr>
          <a:xfrm>
            <a:off x="247495" y="2710900"/>
            <a:ext cx="4428540" cy="3240000"/>
          </a:xfrm>
          <a:prstGeom prst="rect">
            <a:avLst/>
          </a:prstGeom>
          <a:noFill/>
          <a:ln>
            <a:noFill/>
          </a:ln>
        </p:spPr>
      </p:pic>
      <p:pic>
        <p:nvPicPr>
          <p:cNvPr id="358" name="Google Shape;358;p25"/>
          <p:cNvPicPr preferRelativeResize="0"/>
          <p:nvPr/>
        </p:nvPicPr>
        <p:blipFill rotWithShape="1">
          <a:blip r:embed="rId4">
            <a:alphaModFix/>
          </a:blip>
          <a:srcRect b="0" l="0" r="0" t="11038"/>
          <a:stretch/>
        </p:blipFill>
        <p:spPr>
          <a:xfrm>
            <a:off x="6604732" y="2710900"/>
            <a:ext cx="5561190" cy="3240000"/>
          </a:xfrm>
          <a:prstGeom prst="rect">
            <a:avLst/>
          </a:prstGeom>
          <a:noFill/>
          <a:ln>
            <a:noFill/>
          </a:ln>
        </p:spPr>
      </p:pic>
      <p:sp>
        <p:nvSpPr>
          <p:cNvPr id="359" name="Google Shape;359;p25"/>
          <p:cNvSpPr/>
          <p:nvPr/>
        </p:nvSpPr>
        <p:spPr>
          <a:xfrm>
            <a:off x="4856166" y="4026139"/>
            <a:ext cx="1416988" cy="609522"/>
          </a:xfrm>
          <a:prstGeom prst="stripedRightArrow">
            <a:avLst>
              <a:gd fmla="val 50000" name="adj1"/>
              <a:gd fmla="val 50000" name="adj2"/>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25"/>
          <p:cNvSpPr txBox="1"/>
          <p:nvPr/>
        </p:nvSpPr>
        <p:spPr>
          <a:xfrm>
            <a:off x="4151885" y="1090641"/>
            <a:ext cx="3840143"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0070C0"/>
                </a:solidFill>
                <a:latin typeface="Calibri"/>
                <a:ea typeface="Calibri"/>
                <a:cs typeface="Calibri"/>
                <a:sym typeface="Calibri"/>
              </a:rPr>
              <a:t>Market share distribution</a:t>
            </a:r>
            <a:endParaRPr/>
          </a:p>
        </p:txBody>
      </p:sp>
      <p:sp>
        <p:nvSpPr>
          <p:cNvPr id="361" name="Google Shape;361;p25"/>
          <p:cNvSpPr/>
          <p:nvPr/>
        </p:nvSpPr>
        <p:spPr>
          <a:xfrm>
            <a:off x="4716017" y="3164848"/>
            <a:ext cx="1697285" cy="861291"/>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BoxCox  (lambda=0.25)</a:t>
            </a:r>
            <a:endParaRPr sz="1800">
              <a:solidFill>
                <a:schemeClr val="dk1"/>
              </a:solidFill>
              <a:latin typeface="Calibri"/>
              <a:ea typeface="Calibri"/>
              <a:cs typeface="Calibri"/>
              <a:sym typeface="Calibri"/>
            </a:endParaRPr>
          </a:p>
        </p:txBody>
      </p:sp>
      <p:sp>
        <p:nvSpPr>
          <p:cNvPr id="362" name="Google Shape;362;p25"/>
          <p:cNvSpPr/>
          <p:nvPr/>
        </p:nvSpPr>
        <p:spPr>
          <a:xfrm>
            <a:off x="419513" y="6155622"/>
            <a:ext cx="618521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BoxCox formula: y = (x**lambda - 1) / lambda (for lambda &gt; 0) </a:t>
            </a:r>
            <a:endParaRPr sz="1800">
              <a:solidFill>
                <a:schemeClr val="dk1"/>
              </a:solidFill>
              <a:latin typeface="Calibri"/>
              <a:ea typeface="Calibri"/>
              <a:cs typeface="Calibri"/>
              <a:sym typeface="Calibri"/>
            </a:endParaRPr>
          </a:p>
        </p:txBody>
      </p:sp>
      <p:sp>
        <p:nvSpPr>
          <p:cNvPr id="363" name="Google Shape;363;p25"/>
          <p:cNvSpPr/>
          <p:nvPr/>
        </p:nvSpPr>
        <p:spPr>
          <a:xfrm>
            <a:off x="985764" y="2088000"/>
            <a:ext cx="3177774" cy="540000"/>
          </a:xfrm>
          <a:prstGeom prst="roundRect">
            <a:avLst>
              <a:gd fmla="val 16667" name="adj"/>
            </a:avLst>
          </a:prstGeom>
          <a:solidFill>
            <a:srgbClr val="0070C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Exponential distribution shape, skew=7.5</a:t>
            </a:r>
            <a:endParaRPr/>
          </a:p>
        </p:txBody>
      </p:sp>
      <p:sp>
        <p:nvSpPr>
          <p:cNvPr id="364" name="Google Shape;364;p25"/>
          <p:cNvSpPr/>
          <p:nvPr/>
        </p:nvSpPr>
        <p:spPr>
          <a:xfrm>
            <a:off x="7909326" y="2088000"/>
            <a:ext cx="3177774" cy="540000"/>
          </a:xfrm>
          <a:prstGeom prst="roundRect">
            <a:avLst>
              <a:gd fmla="val 16667" name="adj"/>
            </a:avLst>
          </a:prstGeom>
          <a:solidFill>
            <a:srgbClr val="0070C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Normal distribution shape, skew=0.35</a:t>
            </a:r>
            <a:endParaRPr/>
          </a:p>
        </p:txBody>
      </p:sp>
      <p:sp>
        <p:nvSpPr>
          <p:cNvPr id="365" name="Google Shape;365;p25"/>
          <p:cNvSpPr txBox="1"/>
          <p:nvPr/>
        </p:nvSpPr>
        <p:spPr>
          <a:xfrm>
            <a:off x="4262317" y="1509846"/>
            <a:ext cx="3548230" cy="73866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As a classification data our dataset is imbalanced: only 19% of products in dataset are successful with given threshold  0.7%.</a:t>
            </a:r>
            <a:endParaRPr sz="1400">
              <a:solidFill>
                <a:schemeClr val="dk1"/>
              </a:solidFill>
              <a:latin typeface="Calibri"/>
              <a:ea typeface="Calibri"/>
              <a:cs typeface="Calibri"/>
              <a:sym typeface="Calibri"/>
            </a:endParaRPr>
          </a:p>
        </p:txBody>
      </p:sp>
      <p:sp>
        <p:nvSpPr>
          <p:cNvPr id="366" name="Google Shape;366;p25"/>
          <p:cNvSpPr/>
          <p:nvPr/>
        </p:nvSpPr>
        <p:spPr>
          <a:xfrm>
            <a:off x="10105575" y="272150"/>
            <a:ext cx="1667400" cy="824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0000"/>
                </a:solidFill>
              </a:rPr>
              <a:t>Back up slide</a:t>
            </a:r>
            <a:endParaRPr b="1">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70" name="Shape 370"/>
        <p:cNvGrpSpPr/>
        <p:nvPr/>
      </p:nvGrpSpPr>
      <p:grpSpPr>
        <a:xfrm>
          <a:off x="0" y="0"/>
          <a:ext cx="0" cy="0"/>
          <a:chOff x="0" y="0"/>
          <a:chExt cx="0" cy="0"/>
        </a:xfrm>
      </p:grpSpPr>
      <p:grpSp>
        <p:nvGrpSpPr>
          <p:cNvPr id="371" name="Google Shape;371;p26"/>
          <p:cNvGrpSpPr/>
          <p:nvPr/>
        </p:nvGrpSpPr>
        <p:grpSpPr>
          <a:xfrm flipH="1">
            <a:off x="247495" y="172455"/>
            <a:ext cx="2190905" cy="1675940"/>
            <a:chOff x="407917" y="422220"/>
            <a:chExt cx="7946086" cy="6078386"/>
          </a:xfrm>
        </p:grpSpPr>
        <p:grpSp>
          <p:nvGrpSpPr>
            <p:cNvPr id="372" name="Google Shape;372;p26"/>
            <p:cNvGrpSpPr/>
            <p:nvPr/>
          </p:nvGrpSpPr>
          <p:grpSpPr>
            <a:xfrm>
              <a:off x="407917" y="422220"/>
              <a:ext cx="4067155" cy="6042749"/>
              <a:chOff x="263539" y="550557"/>
              <a:chExt cx="4067155" cy="6042749"/>
            </a:xfrm>
          </p:grpSpPr>
          <p:grpSp>
            <p:nvGrpSpPr>
              <p:cNvPr id="373" name="Google Shape;373;p26"/>
              <p:cNvGrpSpPr/>
              <p:nvPr/>
            </p:nvGrpSpPr>
            <p:grpSpPr>
              <a:xfrm>
                <a:off x="263539" y="1600075"/>
                <a:ext cx="4067155" cy="4993231"/>
                <a:chOff x="-104587" y="1211987"/>
                <a:chExt cx="5093056" cy="6252725"/>
              </a:xfrm>
            </p:grpSpPr>
            <p:sp>
              <p:nvSpPr>
                <p:cNvPr id="374" name="Google Shape;374;p26"/>
                <p:cNvSpPr/>
                <p:nvPr/>
              </p:nvSpPr>
              <p:spPr>
                <a:xfrm>
                  <a:off x="2333006" y="2542605"/>
                  <a:ext cx="2641600" cy="2277241"/>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5" name="Google Shape;375;p26"/>
                <p:cNvSpPr/>
                <p:nvPr/>
              </p:nvSpPr>
              <p:spPr>
                <a:xfrm>
                  <a:off x="2346869" y="5187471"/>
                  <a:ext cx="2641600" cy="2277241"/>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6" name="Google Shape;376;p26"/>
                <p:cNvSpPr/>
                <p:nvPr/>
              </p:nvSpPr>
              <p:spPr>
                <a:xfrm>
                  <a:off x="-104587" y="1211987"/>
                  <a:ext cx="2641600" cy="227724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7" name="Google Shape;377;p26"/>
              <p:cNvSpPr/>
              <p:nvPr/>
            </p:nvSpPr>
            <p:spPr>
              <a:xfrm>
                <a:off x="2221195" y="550557"/>
                <a:ext cx="2109499" cy="1818533"/>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8" name="Google Shape;378;p26"/>
            <p:cNvSpPr/>
            <p:nvPr/>
          </p:nvSpPr>
          <p:spPr>
            <a:xfrm>
              <a:off x="4286848" y="3608200"/>
              <a:ext cx="2109499" cy="1818534"/>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p26"/>
            <p:cNvSpPr/>
            <p:nvPr/>
          </p:nvSpPr>
          <p:spPr>
            <a:xfrm>
              <a:off x="6244504" y="4682072"/>
              <a:ext cx="2109499" cy="1818534"/>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0" name="Google Shape;380;p26"/>
          <p:cNvSpPr/>
          <p:nvPr/>
        </p:nvSpPr>
        <p:spPr>
          <a:xfrm>
            <a:off x="2573343" y="135809"/>
            <a:ext cx="9199557" cy="584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Data preparation</a:t>
            </a:r>
            <a:endParaRPr b="1" sz="3200">
              <a:solidFill>
                <a:schemeClr val="dk1"/>
              </a:solidFill>
              <a:latin typeface="Calibri"/>
              <a:ea typeface="Calibri"/>
              <a:cs typeface="Calibri"/>
              <a:sym typeface="Calibri"/>
            </a:endParaRPr>
          </a:p>
        </p:txBody>
      </p:sp>
      <p:cxnSp>
        <p:nvCxnSpPr>
          <p:cNvPr id="381" name="Google Shape;381;p26"/>
          <p:cNvCxnSpPr/>
          <p:nvPr/>
        </p:nvCxnSpPr>
        <p:spPr>
          <a:xfrm>
            <a:off x="2573344" y="963237"/>
            <a:ext cx="6997228" cy="0"/>
          </a:xfrm>
          <a:prstGeom prst="straightConnector1">
            <a:avLst/>
          </a:prstGeom>
          <a:noFill/>
          <a:ln cap="flat" cmpd="sng" w="57150">
            <a:solidFill>
              <a:schemeClr val="accent1"/>
            </a:solidFill>
            <a:prstDash val="solid"/>
            <a:miter lim="800000"/>
            <a:headEnd len="sm" w="sm" type="none"/>
            <a:tailEnd len="sm" w="sm" type="none"/>
          </a:ln>
        </p:spPr>
      </p:cxnSp>
      <p:pic>
        <p:nvPicPr>
          <p:cNvPr id="382" name="Google Shape;382;p26"/>
          <p:cNvPicPr preferRelativeResize="0"/>
          <p:nvPr/>
        </p:nvPicPr>
        <p:blipFill rotWithShape="1">
          <a:blip r:embed="rId3">
            <a:alphaModFix/>
          </a:blip>
          <a:srcRect b="0" l="0" r="0" t="0"/>
          <a:stretch/>
        </p:blipFill>
        <p:spPr>
          <a:xfrm>
            <a:off x="274585" y="4593522"/>
            <a:ext cx="9000001" cy="1800000"/>
          </a:xfrm>
          <a:prstGeom prst="rect">
            <a:avLst/>
          </a:prstGeom>
          <a:noFill/>
          <a:ln>
            <a:noFill/>
          </a:ln>
        </p:spPr>
      </p:pic>
      <p:pic>
        <p:nvPicPr>
          <p:cNvPr id="383" name="Google Shape;383;p26"/>
          <p:cNvPicPr preferRelativeResize="0"/>
          <p:nvPr/>
        </p:nvPicPr>
        <p:blipFill rotWithShape="1">
          <a:blip r:embed="rId4">
            <a:alphaModFix/>
          </a:blip>
          <a:srcRect b="0" l="0" r="0" t="0"/>
          <a:stretch/>
        </p:blipFill>
        <p:spPr>
          <a:xfrm>
            <a:off x="80910" y="2283818"/>
            <a:ext cx="8999999" cy="1800000"/>
          </a:xfrm>
          <a:prstGeom prst="rect">
            <a:avLst/>
          </a:prstGeom>
          <a:noFill/>
          <a:ln>
            <a:noFill/>
          </a:ln>
        </p:spPr>
      </p:pic>
      <p:sp>
        <p:nvSpPr>
          <p:cNvPr id="384" name="Google Shape;384;p26"/>
          <p:cNvSpPr/>
          <p:nvPr/>
        </p:nvSpPr>
        <p:spPr>
          <a:xfrm>
            <a:off x="9105901" y="2284400"/>
            <a:ext cx="2666999" cy="2139551"/>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boxcox1p transformation in order to have less skew in features distributions.</a:t>
            </a:r>
            <a:endParaRPr sz="1800">
              <a:solidFill>
                <a:schemeClr val="dk1"/>
              </a:solidFill>
              <a:latin typeface="Calibri"/>
              <a:ea typeface="Calibri"/>
              <a:cs typeface="Calibri"/>
              <a:sym typeface="Calibri"/>
            </a:endParaRPr>
          </a:p>
        </p:txBody>
      </p:sp>
      <p:sp>
        <p:nvSpPr>
          <p:cNvPr id="385" name="Google Shape;385;p26"/>
          <p:cNvSpPr/>
          <p:nvPr/>
        </p:nvSpPr>
        <p:spPr>
          <a:xfrm rot="5400000">
            <a:off x="4588049" y="3961732"/>
            <a:ext cx="447300" cy="816000"/>
          </a:xfrm>
          <a:prstGeom prst="stripedRightArrow">
            <a:avLst>
              <a:gd fmla="val 50000" name="adj1"/>
              <a:gd fmla="val 50000" name="adj2"/>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6" name="Google Shape;386;p26"/>
          <p:cNvSpPr txBox="1"/>
          <p:nvPr/>
        </p:nvSpPr>
        <p:spPr>
          <a:xfrm>
            <a:off x="3975379" y="1090641"/>
            <a:ext cx="3840143"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0070C0"/>
                </a:solidFill>
                <a:latin typeface="Calibri"/>
                <a:ea typeface="Calibri"/>
                <a:cs typeface="Calibri"/>
                <a:sym typeface="Calibri"/>
              </a:rPr>
              <a:t>Numeric features distribution</a:t>
            </a:r>
            <a:endParaRPr/>
          </a:p>
        </p:txBody>
      </p:sp>
      <p:sp>
        <p:nvSpPr>
          <p:cNvPr id="387" name="Google Shape;387;p26"/>
          <p:cNvSpPr/>
          <p:nvPr/>
        </p:nvSpPr>
        <p:spPr>
          <a:xfrm>
            <a:off x="2767133" y="2088000"/>
            <a:ext cx="1585637" cy="392800"/>
          </a:xfrm>
          <a:prstGeom prst="roundRect">
            <a:avLst>
              <a:gd fmla="val 16667" name="adj"/>
            </a:avLst>
          </a:prstGeom>
          <a:solidFill>
            <a:srgbClr val="0070C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NCON</a:t>
            </a:r>
            <a:endParaRPr sz="1400">
              <a:solidFill>
                <a:schemeClr val="lt1"/>
              </a:solidFill>
              <a:latin typeface="Calibri"/>
              <a:ea typeface="Calibri"/>
              <a:cs typeface="Calibri"/>
              <a:sym typeface="Calibri"/>
            </a:endParaRPr>
          </a:p>
        </p:txBody>
      </p:sp>
      <p:sp>
        <p:nvSpPr>
          <p:cNvPr id="388" name="Google Shape;388;p26"/>
          <p:cNvSpPr/>
          <p:nvPr/>
        </p:nvSpPr>
        <p:spPr>
          <a:xfrm>
            <a:off x="7071521" y="2088000"/>
            <a:ext cx="1585637" cy="392800"/>
          </a:xfrm>
          <a:prstGeom prst="roundRect">
            <a:avLst>
              <a:gd fmla="val 16667" name="adj"/>
            </a:avLst>
          </a:prstGeom>
          <a:solidFill>
            <a:srgbClr val="0070C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TRCONTE</a:t>
            </a:r>
            <a:endParaRPr sz="1400">
              <a:solidFill>
                <a:schemeClr val="lt1"/>
              </a:solidFill>
              <a:latin typeface="Calibri"/>
              <a:ea typeface="Calibri"/>
              <a:cs typeface="Calibri"/>
              <a:sym typeface="Calibri"/>
            </a:endParaRPr>
          </a:p>
        </p:txBody>
      </p:sp>
      <p:sp>
        <p:nvSpPr>
          <p:cNvPr id="389" name="Google Shape;389;p26"/>
          <p:cNvSpPr/>
          <p:nvPr/>
        </p:nvSpPr>
        <p:spPr>
          <a:xfrm>
            <a:off x="624506" y="2088050"/>
            <a:ext cx="1585500" cy="392700"/>
          </a:xfrm>
          <a:prstGeom prst="roundRect">
            <a:avLst>
              <a:gd fmla="val 16667" name="adj"/>
            </a:avLst>
          </a:prstGeom>
          <a:solidFill>
            <a:srgbClr val="0070C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LEN</a:t>
            </a:r>
            <a:endParaRPr sz="1400">
              <a:solidFill>
                <a:schemeClr val="lt1"/>
              </a:solidFill>
              <a:latin typeface="Calibri"/>
              <a:ea typeface="Calibri"/>
              <a:cs typeface="Calibri"/>
              <a:sym typeface="Calibri"/>
            </a:endParaRPr>
          </a:p>
        </p:txBody>
      </p:sp>
      <p:sp>
        <p:nvSpPr>
          <p:cNvPr id="390" name="Google Shape;390;p26"/>
          <p:cNvSpPr/>
          <p:nvPr/>
        </p:nvSpPr>
        <p:spPr>
          <a:xfrm>
            <a:off x="4909906" y="2088000"/>
            <a:ext cx="1585637" cy="392800"/>
          </a:xfrm>
          <a:prstGeom prst="roundRect">
            <a:avLst>
              <a:gd fmla="val 16667" name="adj"/>
            </a:avLst>
          </a:prstGeom>
          <a:solidFill>
            <a:srgbClr val="0070C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RETAILPACKPRICE</a:t>
            </a:r>
            <a:endParaRPr sz="1400">
              <a:solidFill>
                <a:schemeClr val="lt1"/>
              </a:solidFill>
              <a:latin typeface="Calibri"/>
              <a:ea typeface="Calibri"/>
              <a:cs typeface="Calibri"/>
              <a:sym typeface="Calibri"/>
            </a:endParaRPr>
          </a:p>
        </p:txBody>
      </p:sp>
      <p:sp>
        <p:nvSpPr>
          <p:cNvPr id="391" name="Google Shape;391;p26"/>
          <p:cNvSpPr/>
          <p:nvPr/>
        </p:nvSpPr>
        <p:spPr>
          <a:xfrm>
            <a:off x="9274585" y="5131861"/>
            <a:ext cx="2828514" cy="824439"/>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boxcox1p  (lambda = -0.25) </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((1+x)**lambda - 1) / lambda</a:t>
            </a:r>
            <a:endParaRPr sz="1800">
              <a:solidFill>
                <a:schemeClr val="dk1"/>
              </a:solidFill>
              <a:latin typeface="Calibri"/>
              <a:ea typeface="Calibri"/>
              <a:cs typeface="Calibri"/>
              <a:sym typeface="Calibri"/>
            </a:endParaRPr>
          </a:p>
        </p:txBody>
      </p:sp>
      <p:sp>
        <p:nvSpPr>
          <p:cNvPr id="392" name="Google Shape;392;p26"/>
          <p:cNvSpPr/>
          <p:nvPr/>
        </p:nvSpPr>
        <p:spPr>
          <a:xfrm>
            <a:off x="467399" y="6411050"/>
            <a:ext cx="11466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chemeClr val="dk1"/>
                </a:solidFill>
                <a:latin typeface="Calibri"/>
                <a:ea typeface="Calibri"/>
                <a:cs typeface="Calibri"/>
                <a:sym typeface="Calibri"/>
              </a:rPr>
              <a:t>Skewness is asymmetry in a statistical distribution, in which the curve appears distorted or skewed either to the left or to the right.</a:t>
            </a:r>
            <a:endParaRPr>
              <a:solidFill>
                <a:schemeClr val="dk1"/>
              </a:solidFill>
              <a:latin typeface="Calibri"/>
              <a:ea typeface="Calibri"/>
              <a:cs typeface="Calibri"/>
              <a:sym typeface="Calibri"/>
            </a:endParaRPr>
          </a:p>
        </p:txBody>
      </p:sp>
      <p:sp>
        <p:nvSpPr>
          <p:cNvPr id="393" name="Google Shape;393;p26"/>
          <p:cNvSpPr/>
          <p:nvPr/>
        </p:nvSpPr>
        <p:spPr>
          <a:xfrm>
            <a:off x="10105575" y="272150"/>
            <a:ext cx="1667400" cy="824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0000"/>
                </a:solidFill>
              </a:rPr>
              <a:t>Back up slide</a:t>
            </a:r>
            <a:endParaRPr b="1">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7" name="Shape 397"/>
        <p:cNvGrpSpPr/>
        <p:nvPr/>
      </p:nvGrpSpPr>
      <p:grpSpPr>
        <a:xfrm>
          <a:off x="0" y="0"/>
          <a:ext cx="0" cy="0"/>
          <a:chOff x="0" y="0"/>
          <a:chExt cx="0" cy="0"/>
        </a:xfrm>
      </p:grpSpPr>
      <p:grpSp>
        <p:nvGrpSpPr>
          <p:cNvPr id="398" name="Google Shape;398;p27"/>
          <p:cNvGrpSpPr/>
          <p:nvPr/>
        </p:nvGrpSpPr>
        <p:grpSpPr>
          <a:xfrm flipH="1">
            <a:off x="247495" y="172455"/>
            <a:ext cx="2190905" cy="1675940"/>
            <a:chOff x="407917" y="422220"/>
            <a:chExt cx="7946086" cy="6078386"/>
          </a:xfrm>
        </p:grpSpPr>
        <p:grpSp>
          <p:nvGrpSpPr>
            <p:cNvPr id="399" name="Google Shape;399;p27"/>
            <p:cNvGrpSpPr/>
            <p:nvPr/>
          </p:nvGrpSpPr>
          <p:grpSpPr>
            <a:xfrm>
              <a:off x="407917" y="422220"/>
              <a:ext cx="4067155" cy="6042749"/>
              <a:chOff x="263539" y="550557"/>
              <a:chExt cx="4067155" cy="6042749"/>
            </a:xfrm>
          </p:grpSpPr>
          <p:grpSp>
            <p:nvGrpSpPr>
              <p:cNvPr id="400" name="Google Shape;400;p27"/>
              <p:cNvGrpSpPr/>
              <p:nvPr/>
            </p:nvGrpSpPr>
            <p:grpSpPr>
              <a:xfrm>
                <a:off x="263539" y="1600075"/>
                <a:ext cx="4067155" cy="4993231"/>
                <a:chOff x="-104587" y="1211987"/>
                <a:chExt cx="5093056" cy="6252725"/>
              </a:xfrm>
            </p:grpSpPr>
            <p:sp>
              <p:nvSpPr>
                <p:cNvPr id="401" name="Google Shape;401;p27"/>
                <p:cNvSpPr/>
                <p:nvPr/>
              </p:nvSpPr>
              <p:spPr>
                <a:xfrm>
                  <a:off x="2333006" y="2542605"/>
                  <a:ext cx="2641600" cy="2277241"/>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02" name="Google Shape;402;p27"/>
                <p:cNvSpPr/>
                <p:nvPr/>
              </p:nvSpPr>
              <p:spPr>
                <a:xfrm>
                  <a:off x="2346869" y="5187471"/>
                  <a:ext cx="2641600" cy="2277241"/>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03" name="Google Shape;403;p27"/>
                <p:cNvSpPr/>
                <p:nvPr/>
              </p:nvSpPr>
              <p:spPr>
                <a:xfrm>
                  <a:off x="-104587" y="1211987"/>
                  <a:ext cx="2641600" cy="227724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4" name="Google Shape;404;p27"/>
              <p:cNvSpPr/>
              <p:nvPr/>
            </p:nvSpPr>
            <p:spPr>
              <a:xfrm>
                <a:off x="2221195" y="550557"/>
                <a:ext cx="2109499" cy="1818533"/>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5" name="Google Shape;405;p27"/>
            <p:cNvSpPr/>
            <p:nvPr/>
          </p:nvSpPr>
          <p:spPr>
            <a:xfrm>
              <a:off x="4286848" y="3608200"/>
              <a:ext cx="2109499" cy="1818534"/>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06" name="Google Shape;406;p27"/>
            <p:cNvSpPr/>
            <p:nvPr/>
          </p:nvSpPr>
          <p:spPr>
            <a:xfrm>
              <a:off x="6244504" y="4682072"/>
              <a:ext cx="2109499" cy="1818534"/>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7" name="Google Shape;407;p27"/>
          <p:cNvSpPr/>
          <p:nvPr/>
        </p:nvSpPr>
        <p:spPr>
          <a:xfrm>
            <a:off x="2573344" y="135809"/>
            <a:ext cx="6447088"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Data preparation</a:t>
            </a:r>
            <a:endParaRPr b="1" sz="3200">
              <a:solidFill>
                <a:schemeClr val="dk1"/>
              </a:solidFill>
              <a:latin typeface="Calibri"/>
              <a:ea typeface="Calibri"/>
              <a:cs typeface="Calibri"/>
              <a:sym typeface="Calibri"/>
            </a:endParaRPr>
          </a:p>
        </p:txBody>
      </p:sp>
      <p:cxnSp>
        <p:nvCxnSpPr>
          <p:cNvPr id="408" name="Google Shape;408;p27"/>
          <p:cNvCxnSpPr/>
          <p:nvPr/>
        </p:nvCxnSpPr>
        <p:spPr>
          <a:xfrm>
            <a:off x="2573344" y="963237"/>
            <a:ext cx="6997228" cy="0"/>
          </a:xfrm>
          <a:prstGeom prst="straightConnector1">
            <a:avLst/>
          </a:prstGeom>
          <a:noFill/>
          <a:ln cap="flat" cmpd="sng" w="57150">
            <a:solidFill>
              <a:schemeClr val="accent1"/>
            </a:solidFill>
            <a:prstDash val="solid"/>
            <a:miter lim="800000"/>
            <a:headEnd len="sm" w="sm" type="none"/>
            <a:tailEnd len="sm" w="sm" type="none"/>
          </a:ln>
        </p:spPr>
      </p:cxnSp>
      <p:sp>
        <p:nvSpPr>
          <p:cNvPr id="409" name="Google Shape;409;p27"/>
          <p:cNvSpPr txBox="1"/>
          <p:nvPr/>
        </p:nvSpPr>
        <p:spPr>
          <a:xfrm>
            <a:off x="2710280" y="1136807"/>
            <a:ext cx="7843420"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0070C0"/>
                </a:solidFill>
                <a:latin typeface="Calibri"/>
                <a:ea typeface="Calibri"/>
                <a:cs typeface="Calibri"/>
                <a:sym typeface="Calibri"/>
              </a:rPr>
              <a:t>Data Cleaning, Feature Engineering , </a:t>
            </a:r>
            <a:endParaRPr/>
          </a:p>
          <a:p>
            <a:pPr indent="0" lvl="0" marL="0" marR="0" rtl="0" algn="ctr">
              <a:spcBef>
                <a:spcPts val="0"/>
              </a:spcBef>
              <a:spcAft>
                <a:spcPts val="0"/>
              </a:spcAft>
              <a:buNone/>
            </a:pPr>
            <a:r>
              <a:rPr lang="en-US" sz="2400">
                <a:solidFill>
                  <a:srgbClr val="0070C0"/>
                </a:solidFill>
                <a:latin typeface="Calibri"/>
                <a:ea typeface="Calibri"/>
                <a:cs typeface="Calibri"/>
                <a:sym typeface="Calibri"/>
              </a:rPr>
              <a:t>Handling Categorical variables, Train-Validation-Test split</a:t>
            </a:r>
            <a:endParaRPr/>
          </a:p>
        </p:txBody>
      </p:sp>
      <p:sp>
        <p:nvSpPr>
          <p:cNvPr id="410" name="Google Shape;410;p27"/>
          <p:cNvSpPr/>
          <p:nvPr/>
        </p:nvSpPr>
        <p:spPr>
          <a:xfrm>
            <a:off x="2628000" y="1969244"/>
            <a:ext cx="9491656" cy="2026958"/>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As we have a many categorical features, we have to handle them somehow before giving to machine learning algorithms, because most</a:t>
            </a:r>
            <a:r>
              <a:rPr lang="en-US">
                <a:solidFill>
                  <a:schemeClr val="dk1"/>
                </a:solidFill>
                <a:latin typeface="Calibri"/>
                <a:ea typeface="Calibri"/>
                <a:cs typeface="Calibri"/>
                <a:sym typeface="Calibri"/>
              </a:rPr>
              <a:t> of the</a:t>
            </a:r>
            <a:r>
              <a:rPr lang="en-US" sz="1400">
                <a:solidFill>
                  <a:schemeClr val="dk1"/>
                </a:solidFill>
                <a:latin typeface="Calibri"/>
                <a:ea typeface="Calibri"/>
                <a:cs typeface="Calibri"/>
                <a:sym typeface="Calibri"/>
              </a:rPr>
              <a:t> models need numeric data as an input. There are many different methods for solving this problem (such as LabelEncoder, One-hot Encoding, Feature Hashing Scheme and etc.).  In this project One-hot Encoding is used: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REGION_1 -&gt; [1, 0, 0, 0]</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REGION_2 -&gt; [0, 1, 0, 0]</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REGION_3 -&gt; [0, 0, 1, 0]</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REGION_4 -&gt; [0, 0, 0, 1]</a:t>
            </a:r>
            <a:endParaRPr sz="1400">
              <a:solidFill>
                <a:schemeClr val="dk1"/>
              </a:solidFill>
              <a:latin typeface="Calibri"/>
              <a:ea typeface="Calibri"/>
              <a:cs typeface="Calibri"/>
              <a:sym typeface="Calibri"/>
            </a:endParaRPr>
          </a:p>
        </p:txBody>
      </p:sp>
      <p:sp>
        <p:nvSpPr>
          <p:cNvPr id="411" name="Google Shape;411;p27"/>
          <p:cNvSpPr txBox="1"/>
          <p:nvPr/>
        </p:nvSpPr>
        <p:spPr>
          <a:xfrm>
            <a:off x="110559" y="2659557"/>
            <a:ext cx="2462785" cy="646331"/>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accent2"/>
              </a:buClr>
              <a:buSzPts val="1800"/>
              <a:buFont typeface="Arial"/>
              <a:buChar char="•"/>
            </a:pPr>
            <a:r>
              <a:rPr lang="en-US" sz="1800">
                <a:solidFill>
                  <a:schemeClr val="accent2"/>
                </a:solidFill>
                <a:latin typeface="Calibri"/>
                <a:ea typeface="Calibri"/>
                <a:cs typeface="Calibri"/>
                <a:sym typeface="Calibri"/>
              </a:rPr>
              <a:t>Handling Categorical variables</a:t>
            </a:r>
            <a:endParaRPr sz="1800">
              <a:solidFill>
                <a:schemeClr val="accent2"/>
              </a:solidFill>
              <a:latin typeface="Calibri"/>
              <a:ea typeface="Calibri"/>
              <a:cs typeface="Calibri"/>
              <a:sym typeface="Calibri"/>
            </a:endParaRPr>
          </a:p>
        </p:txBody>
      </p:sp>
      <p:sp>
        <p:nvSpPr>
          <p:cNvPr id="412" name="Google Shape;412;p27"/>
          <p:cNvSpPr/>
          <p:nvPr/>
        </p:nvSpPr>
        <p:spPr>
          <a:xfrm>
            <a:off x="2628000" y="4741576"/>
            <a:ext cx="9491656" cy="1938646"/>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Initial training data is split  into train and test parts with 0.85 and 0.15 ratio. During models selection, their training and hyper-parameters tuning process models are evaluated with 5 fold cross validation scheme. This means that train data is randomly split into 5 parts, trained on 4 parts of it and validated on the 5</a:t>
            </a:r>
            <a:r>
              <a:rPr baseline="30000" lang="en-US" sz="1400">
                <a:solidFill>
                  <a:schemeClr val="dk1"/>
                </a:solidFill>
                <a:latin typeface="Calibri"/>
                <a:ea typeface="Calibri"/>
                <a:cs typeface="Calibri"/>
                <a:sym typeface="Calibri"/>
              </a:rPr>
              <a:t>th</a:t>
            </a:r>
            <a:r>
              <a:rPr lang="en-US" sz="1400">
                <a:solidFill>
                  <a:schemeClr val="dk1"/>
                </a:solidFill>
                <a:latin typeface="Calibri"/>
                <a:ea typeface="Calibri"/>
                <a:cs typeface="Calibri"/>
                <a:sym typeface="Calibri"/>
              </a:rPr>
              <a:t> part of it. Afterwards as a validation part we select next part (next from 5  parts), model is initialized again, trained on 4 parts and validated on validation part. This process repeated 5 times, until all 5 parts are considered as a validation part.  Afterwards the evaluation is done based on average of metrics  for each validation part . Final testing of models is done on test part, which is not used during training and CV process.</a:t>
            </a:r>
            <a:endParaRPr/>
          </a:p>
        </p:txBody>
      </p:sp>
      <p:sp>
        <p:nvSpPr>
          <p:cNvPr id="413" name="Google Shape;413;p27"/>
          <p:cNvSpPr txBox="1"/>
          <p:nvPr/>
        </p:nvSpPr>
        <p:spPr>
          <a:xfrm>
            <a:off x="110559" y="5387733"/>
            <a:ext cx="2462785" cy="646331"/>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chemeClr val="accent2"/>
              </a:buClr>
              <a:buSzPts val="1800"/>
              <a:buFont typeface="Arial"/>
              <a:buChar char="•"/>
            </a:pPr>
            <a:r>
              <a:rPr lang="en-US" sz="1800">
                <a:solidFill>
                  <a:schemeClr val="accent2"/>
                </a:solidFill>
                <a:latin typeface="Calibri"/>
                <a:ea typeface="Calibri"/>
                <a:cs typeface="Calibri"/>
                <a:sym typeface="Calibri"/>
              </a:rPr>
              <a:t>Train-Validation-Test split </a:t>
            </a:r>
            <a:endParaRPr/>
          </a:p>
        </p:txBody>
      </p:sp>
      <p:pic>
        <p:nvPicPr>
          <p:cNvPr descr="Image result for train test split picture" id="414" name="Google Shape;414;p27"/>
          <p:cNvPicPr preferRelativeResize="0"/>
          <p:nvPr/>
        </p:nvPicPr>
        <p:blipFill rotWithShape="1">
          <a:blip r:embed="rId3">
            <a:alphaModFix/>
          </a:blip>
          <a:srcRect b="0" l="0" r="0" t="0"/>
          <a:stretch/>
        </p:blipFill>
        <p:spPr>
          <a:xfrm>
            <a:off x="6744929" y="3508751"/>
            <a:ext cx="4950402" cy="1476088"/>
          </a:xfrm>
          <a:prstGeom prst="rect">
            <a:avLst/>
          </a:prstGeom>
          <a:noFill/>
          <a:ln>
            <a:noFill/>
          </a:ln>
        </p:spPr>
      </p:pic>
      <p:sp>
        <p:nvSpPr>
          <p:cNvPr id="415" name="Google Shape;415;p27"/>
          <p:cNvSpPr/>
          <p:nvPr/>
        </p:nvSpPr>
        <p:spPr>
          <a:xfrm>
            <a:off x="10142220" y="3501121"/>
            <a:ext cx="822960" cy="548640"/>
          </a:xfrm>
          <a:prstGeom prst="wedgeEllipseCallout">
            <a:avLst>
              <a:gd fmla="val -77309" name="adj1"/>
              <a:gd fmla="val 16999" name="adj2"/>
            </a:avLst>
          </a:prstGeom>
          <a:solidFill>
            <a:schemeClr val="accent4"/>
          </a:solidFill>
          <a:ln cap="flat" cmpd="sng" w="12700">
            <a:solidFill>
              <a:srgbClr val="BA8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15%</a:t>
            </a:r>
            <a:endParaRPr/>
          </a:p>
        </p:txBody>
      </p:sp>
      <p:sp>
        <p:nvSpPr>
          <p:cNvPr id="416" name="Google Shape;416;p27"/>
          <p:cNvSpPr/>
          <p:nvPr/>
        </p:nvSpPr>
        <p:spPr>
          <a:xfrm>
            <a:off x="5660478" y="4139377"/>
            <a:ext cx="822960" cy="548640"/>
          </a:xfrm>
          <a:prstGeom prst="wedgeEllipseCallout">
            <a:avLst>
              <a:gd fmla="val 76018" name="adj1"/>
              <a:gd fmla="val -97794" name="adj2"/>
            </a:avLst>
          </a:prstGeom>
          <a:solidFill>
            <a:schemeClr val="accent4"/>
          </a:solidFill>
          <a:ln cap="flat" cmpd="sng" w="12700">
            <a:solidFill>
              <a:srgbClr val="BA8C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85%</a:t>
            </a:r>
            <a:endParaRPr sz="1800">
              <a:solidFill>
                <a:schemeClr val="lt1"/>
              </a:solidFill>
              <a:latin typeface="Calibri"/>
              <a:ea typeface="Calibri"/>
              <a:cs typeface="Calibri"/>
              <a:sym typeface="Calibri"/>
            </a:endParaRPr>
          </a:p>
        </p:txBody>
      </p:sp>
      <p:sp>
        <p:nvSpPr>
          <p:cNvPr id="417" name="Google Shape;417;p27"/>
          <p:cNvSpPr/>
          <p:nvPr/>
        </p:nvSpPr>
        <p:spPr>
          <a:xfrm>
            <a:off x="10105575" y="272150"/>
            <a:ext cx="1667400" cy="824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0000"/>
                </a:solidFill>
              </a:rPr>
              <a:t>Back up slide</a:t>
            </a:r>
            <a:endParaRPr b="1">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pic>
        <p:nvPicPr>
          <p:cNvPr id="422" name="Google Shape;422;p28"/>
          <p:cNvPicPr preferRelativeResize="0"/>
          <p:nvPr/>
        </p:nvPicPr>
        <p:blipFill>
          <a:blip r:embed="rId3">
            <a:alphaModFix/>
          </a:blip>
          <a:stretch>
            <a:fillRect/>
          </a:stretch>
        </p:blipFill>
        <p:spPr>
          <a:xfrm>
            <a:off x="95275" y="4631501"/>
            <a:ext cx="2565650" cy="2229699"/>
          </a:xfrm>
          <a:prstGeom prst="rect">
            <a:avLst/>
          </a:prstGeom>
          <a:noFill/>
          <a:ln>
            <a:noFill/>
          </a:ln>
        </p:spPr>
      </p:pic>
      <p:grpSp>
        <p:nvGrpSpPr>
          <p:cNvPr id="423" name="Google Shape;423;p28"/>
          <p:cNvGrpSpPr/>
          <p:nvPr/>
        </p:nvGrpSpPr>
        <p:grpSpPr>
          <a:xfrm flipH="1">
            <a:off x="247495" y="172455"/>
            <a:ext cx="2190905" cy="1675940"/>
            <a:chOff x="407917" y="422220"/>
            <a:chExt cx="7946086" cy="6078386"/>
          </a:xfrm>
        </p:grpSpPr>
        <p:grpSp>
          <p:nvGrpSpPr>
            <p:cNvPr id="424" name="Google Shape;424;p28"/>
            <p:cNvGrpSpPr/>
            <p:nvPr/>
          </p:nvGrpSpPr>
          <p:grpSpPr>
            <a:xfrm>
              <a:off x="407917" y="422220"/>
              <a:ext cx="4067155" cy="6042749"/>
              <a:chOff x="263539" y="550557"/>
              <a:chExt cx="4067155" cy="6042749"/>
            </a:xfrm>
          </p:grpSpPr>
          <p:grpSp>
            <p:nvGrpSpPr>
              <p:cNvPr id="425" name="Google Shape;425;p28"/>
              <p:cNvGrpSpPr/>
              <p:nvPr/>
            </p:nvGrpSpPr>
            <p:grpSpPr>
              <a:xfrm>
                <a:off x="263539" y="1600075"/>
                <a:ext cx="4067155" cy="4993231"/>
                <a:chOff x="-104587" y="1211987"/>
                <a:chExt cx="5093056" cy="6252725"/>
              </a:xfrm>
            </p:grpSpPr>
            <p:sp>
              <p:nvSpPr>
                <p:cNvPr id="426" name="Google Shape;426;p28"/>
                <p:cNvSpPr/>
                <p:nvPr/>
              </p:nvSpPr>
              <p:spPr>
                <a:xfrm>
                  <a:off x="2333006" y="2542605"/>
                  <a:ext cx="2641600" cy="2277241"/>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7" name="Google Shape;427;p28"/>
                <p:cNvSpPr/>
                <p:nvPr/>
              </p:nvSpPr>
              <p:spPr>
                <a:xfrm>
                  <a:off x="2346869" y="5187471"/>
                  <a:ext cx="2641600" cy="2277241"/>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8" name="Google Shape;428;p28"/>
                <p:cNvSpPr/>
                <p:nvPr/>
              </p:nvSpPr>
              <p:spPr>
                <a:xfrm>
                  <a:off x="-104587" y="1211987"/>
                  <a:ext cx="2641600" cy="227724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9" name="Google Shape;429;p28"/>
              <p:cNvSpPr/>
              <p:nvPr/>
            </p:nvSpPr>
            <p:spPr>
              <a:xfrm>
                <a:off x="2221195" y="550557"/>
                <a:ext cx="2109499" cy="1818533"/>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30" name="Google Shape;430;p28"/>
            <p:cNvSpPr/>
            <p:nvPr/>
          </p:nvSpPr>
          <p:spPr>
            <a:xfrm>
              <a:off x="4286848" y="3608200"/>
              <a:ext cx="2109499" cy="1818534"/>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1" name="Google Shape;431;p28"/>
            <p:cNvSpPr/>
            <p:nvPr/>
          </p:nvSpPr>
          <p:spPr>
            <a:xfrm>
              <a:off x="6244504" y="4682072"/>
              <a:ext cx="2109499" cy="1818534"/>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32" name="Google Shape;432;p28"/>
          <p:cNvSpPr/>
          <p:nvPr/>
        </p:nvSpPr>
        <p:spPr>
          <a:xfrm>
            <a:off x="2573344" y="135809"/>
            <a:ext cx="6447088"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Modeling and Evaluation</a:t>
            </a:r>
            <a:endParaRPr b="1" sz="3200">
              <a:solidFill>
                <a:schemeClr val="dk1"/>
              </a:solidFill>
              <a:latin typeface="Calibri"/>
              <a:ea typeface="Calibri"/>
              <a:cs typeface="Calibri"/>
              <a:sym typeface="Calibri"/>
            </a:endParaRPr>
          </a:p>
        </p:txBody>
      </p:sp>
      <p:cxnSp>
        <p:nvCxnSpPr>
          <p:cNvPr id="433" name="Google Shape;433;p28"/>
          <p:cNvCxnSpPr/>
          <p:nvPr/>
        </p:nvCxnSpPr>
        <p:spPr>
          <a:xfrm>
            <a:off x="2573344" y="963237"/>
            <a:ext cx="6997228" cy="0"/>
          </a:xfrm>
          <a:prstGeom prst="straightConnector1">
            <a:avLst/>
          </a:prstGeom>
          <a:noFill/>
          <a:ln cap="flat" cmpd="sng" w="57150">
            <a:solidFill>
              <a:schemeClr val="accent1"/>
            </a:solidFill>
            <a:prstDash val="solid"/>
            <a:miter lim="800000"/>
            <a:headEnd len="sm" w="sm" type="none"/>
            <a:tailEnd len="sm" w="sm" type="none"/>
          </a:ln>
        </p:spPr>
      </p:cxnSp>
      <p:pic>
        <p:nvPicPr>
          <p:cNvPr id="434" name="Google Shape;434;p28"/>
          <p:cNvPicPr preferRelativeResize="0"/>
          <p:nvPr/>
        </p:nvPicPr>
        <p:blipFill rotWithShape="1">
          <a:blip r:embed="rId4">
            <a:alphaModFix/>
          </a:blip>
          <a:srcRect b="0" l="0" r="0" t="0"/>
          <a:stretch/>
        </p:blipFill>
        <p:spPr>
          <a:xfrm>
            <a:off x="2594800" y="5449824"/>
            <a:ext cx="1972475" cy="374522"/>
          </a:xfrm>
          <a:prstGeom prst="rect">
            <a:avLst/>
          </a:prstGeom>
          <a:noFill/>
          <a:ln>
            <a:noFill/>
          </a:ln>
        </p:spPr>
      </p:pic>
      <p:pic>
        <p:nvPicPr>
          <p:cNvPr id="435" name="Google Shape;435;p28"/>
          <p:cNvPicPr preferRelativeResize="0"/>
          <p:nvPr/>
        </p:nvPicPr>
        <p:blipFill rotWithShape="1">
          <a:blip r:embed="rId5">
            <a:alphaModFix/>
          </a:blip>
          <a:srcRect b="0" l="0" r="0" t="0"/>
          <a:stretch/>
        </p:blipFill>
        <p:spPr>
          <a:xfrm>
            <a:off x="2596896" y="6300216"/>
            <a:ext cx="3529325" cy="490825"/>
          </a:xfrm>
          <a:prstGeom prst="rect">
            <a:avLst/>
          </a:prstGeom>
          <a:noFill/>
          <a:ln>
            <a:noFill/>
          </a:ln>
        </p:spPr>
      </p:pic>
      <p:sp>
        <p:nvSpPr>
          <p:cNvPr id="436" name="Google Shape;436;p28"/>
          <p:cNvSpPr/>
          <p:nvPr/>
        </p:nvSpPr>
        <p:spPr>
          <a:xfrm>
            <a:off x="95250" y="1623650"/>
            <a:ext cx="12001500" cy="1961100"/>
          </a:xfrm>
          <a:prstGeom prst="roundRect">
            <a:avLst>
              <a:gd fmla="val 16667" name="adj"/>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a:t>
            </a:r>
            <a:r>
              <a:rPr lang="en-US" sz="1600">
                <a:solidFill>
                  <a:schemeClr val="dk1"/>
                </a:solidFill>
                <a:latin typeface="Calibri"/>
                <a:ea typeface="Calibri"/>
                <a:cs typeface="Calibri"/>
                <a:sym typeface="Calibri"/>
              </a:rPr>
              <a:t>ne of the general tasks of Statistical Learning is making predictions.  Suppose that we observe a quantitative response </a:t>
            </a:r>
            <a:r>
              <a:rPr b="1" lang="en-US" sz="1600">
                <a:solidFill>
                  <a:schemeClr val="dk1"/>
                </a:solidFill>
                <a:latin typeface="Calibri"/>
                <a:ea typeface="Calibri"/>
                <a:cs typeface="Calibri"/>
                <a:sym typeface="Calibri"/>
              </a:rPr>
              <a:t>Y</a:t>
            </a:r>
            <a:r>
              <a:rPr lang="en-US" sz="1600">
                <a:solidFill>
                  <a:schemeClr val="dk1"/>
                </a:solidFill>
                <a:latin typeface="Calibri"/>
                <a:ea typeface="Calibri"/>
                <a:cs typeface="Calibri"/>
                <a:sym typeface="Calibri"/>
              </a:rPr>
              <a:t> </a:t>
            </a:r>
            <a:r>
              <a:rPr b="1" lang="en-US" sz="1600">
                <a:solidFill>
                  <a:schemeClr val="dk1"/>
                </a:solidFill>
                <a:latin typeface="Calibri"/>
                <a:ea typeface="Calibri"/>
                <a:cs typeface="Calibri"/>
                <a:sym typeface="Calibri"/>
              </a:rPr>
              <a:t>(Market Share)</a:t>
            </a:r>
            <a:r>
              <a:rPr lang="en-US" sz="1600">
                <a:solidFill>
                  <a:schemeClr val="dk1"/>
                </a:solidFill>
                <a:latin typeface="Calibri"/>
                <a:ea typeface="Calibri"/>
                <a:cs typeface="Calibri"/>
                <a:sym typeface="Calibri"/>
              </a:rPr>
              <a:t> and </a:t>
            </a:r>
            <a:r>
              <a:rPr b="1" lang="en-US" sz="1600">
                <a:solidFill>
                  <a:schemeClr val="dk1"/>
                </a:solidFill>
                <a:latin typeface="Calibri"/>
                <a:ea typeface="Calibri"/>
                <a:cs typeface="Calibri"/>
                <a:sym typeface="Calibri"/>
              </a:rPr>
              <a:t>p </a:t>
            </a:r>
            <a:r>
              <a:rPr lang="en-US" sz="1600">
                <a:solidFill>
                  <a:schemeClr val="dk1"/>
                </a:solidFill>
                <a:latin typeface="Calibri"/>
                <a:ea typeface="Calibri"/>
                <a:cs typeface="Calibri"/>
                <a:sym typeface="Calibri"/>
              </a:rPr>
              <a:t>different predictors,</a:t>
            </a:r>
            <a:r>
              <a:rPr b="1" lang="en-US" sz="1600">
                <a:solidFill>
                  <a:schemeClr val="dk1"/>
                </a:solidFill>
                <a:latin typeface="Calibri"/>
                <a:ea typeface="Calibri"/>
                <a:cs typeface="Calibri"/>
                <a:sym typeface="Calibri"/>
              </a:rPr>
              <a:t> </a:t>
            </a:r>
            <a:r>
              <a:rPr b="1" lang="en-US" sz="1600">
                <a:solidFill>
                  <a:schemeClr val="dk1"/>
                </a:solidFill>
                <a:latin typeface="Calibri"/>
                <a:ea typeface="Calibri"/>
                <a:cs typeface="Calibri"/>
                <a:sym typeface="Calibri"/>
              </a:rPr>
              <a:t>X_1 , X_ 2 , . . . , X_p (LEN, REGION, RETAILPACKPRICE, PCKT, …)</a:t>
            </a:r>
            <a:r>
              <a:rPr lang="en-US" sz="1600">
                <a:solidFill>
                  <a:schemeClr val="dk1"/>
                </a:solidFill>
                <a:latin typeface="Calibri"/>
                <a:ea typeface="Calibri"/>
                <a:cs typeface="Calibri"/>
                <a:sym typeface="Calibri"/>
              </a:rPr>
              <a:t>.  We assume that there is some relationship between </a:t>
            </a:r>
            <a:r>
              <a:rPr b="1" lang="en-US" sz="1600">
                <a:solidFill>
                  <a:schemeClr val="dk1"/>
                </a:solidFill>
                <a:latin typeface="Calibri"/>
                <a:ea typeface="Calibri"/>
                <a:cs typeface="Calibri"/>
                <a:sym typeface="Calibri"/>
              </a:rPr>
              <a:t>Y</a:t>
            </a:r>
            <a:r>
              <a:rPr lang="en-US" sz="1600">
                <a:solidFill>
                  <a:schemeClr val="dk1"/>
                </a:solidFill>
                <a:latin typeface="Calibri"/>
                <a:ea typeface="Calibri"/>
                <a:cs typeface="Calibri"/>
                <a:sym typeface="Calibri"/>
              </a:rPr>
              <a:t> and </a:t>
            </a:r>
            <a:r>
              <a:rPr b="1" lang="en-US" sz="1600">
                <a:solidFill>
                  <a:schemeClr val="dk1"/>
                </a:solidFill>
                <a:latin typeface="Calibri"/>
                <a:ea typeface="Calibri"/>
                <a:cs typeface="Calibri"/>
                <a:sym typeface="Calibri"/>
              </a:rPr>
              <a:t>X = (X_1 , X_ 2 , . . . , X_p)</a:t>
            </a:r>
            <a:r>
              <a:rPr lang="en-US"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SzPts val="1100"/>
              <a:buNone/>
            </a:pPr>
            <a:r>
              <a:rPr lang="en-US" sz="1600">
                <a:solidFill>
                  <a:schemeClr val="dk1"/>
                </a:solidFill>
                <a:latin typeface="Calibri"/>
                <a:ea typeface="Calibri"/>
                <a:cs typeface="Calibri"/>
                <a:sym typeface="Calibri"/>
              </a:rPr>
              <a:t>Here </a:t>
            </a:r>
            <a:r>
              <a:rPr b="1" i="1" lang="en-US" sz="1600">
                <a:solidFill>
                  <a:schemeClr val="dk1"/>
                </a:solidFill>
                <a:latin typeface="Calibri"/>
                <a:ea typeface="Calibri"/>
                <a:cs typeface="Calibri"/>
                <a:sym typeface="Calibri"/>
              </a:rPr>
              <a:t>f </a:t>
            </a:r>
            <a:r>
              <a:rPr lang="en-US" sz="1600">
                <a:solidFill>
                  <a:schemeClr val="dk1"/>
                </a:solidFill>
                <a:latin typeface="Calibri"/>
                <a:ea typeface="Calibri"/>
                <a:cs typeface="Calibri"/>
                <a:sym typeface="Calibri"/>
              </a:rPr>
              <a:t>is some fixed but unknown function of </a:t>
            </a:r>
            <a:r>
              <a:rPr b="1" lang="en-US" sz="1600">
                <a:solidFill>
                  <a:schemeClr val="dk1"/>
                </a:solidFill>
                <a:latin typeface="Calibri"/>
                <a:ea typeface="Calibri"/>
                <a:cs typeface="Calibri"/>
                <a:sym typeface="Calibri"/>
              </a:rPr>
              <a:t>(X_1 , X_ 2 , . . . , X_p)</a:t>
            </a:r>
            <a:r>
              <a:rPr lang="en-US" sz="1600">
                <a:solidFill>
                  <a:schemeClr val="dk1"/>
                </a:solidFill>
                <a:latin typeface="Calibri"/>
                <a:ea typeface="Calibri"/>
                <a:cs typeface="Calibri"/>
                <a:sym typeface="Calibri"/>
              </a:rPr>
              <a:t> , and epsilon  is a random error term, which is independent of </a:t>
            </a:r>
            <a:r>
              <a:rPr b="1" lang="en-US" sz="1600">
                <a:solidFill>
                  <a:schemeClr val="dk1"/>
                </a:solidFill>
                <a:latin typeface="Calibri"/>
                <a:ea typeface="Calibri"/>
                <a:cs typeface="Calibri"/>
                <a:sym typeface="Calibri"/>
              </a:rPr>
              <a:t>X</a:t>
            </a:r>
            <a:r>
              <a:rPr lang="en-US" sz="1600">
                <a:solidFill>
                  <a:schemeClr val="dk1"/>
                </a:solidFill>
                <a:latin typeface="Calibri"/>
                <a:ea typeface="Calibri"/>
                <a:cs typeface="Calibri"/>
                <a:sym typeface="Calibri"/>
              </a:rPr>
              <a:t> and has mean zero. Our goal is </a:t>
            </a:r>
            <a:r>
              <a:rPr b="1" lang="en-US" sz="1600">
                <a:solidFill>
                  <a:schemeClr val="dk1"/>
                </a:solidFill>
                <a:latin typeface="Calibri"/>
                <a:ea typeface="Calibri"/>
                <a:cs typeface="Calibri"/>
                <a:sym typeface="Calibri"/>
              </a:rPr>
              <a:t>estimating</a:t>
            </a:r>
            <a:r>
              <a:rPr lang="en-US" sz="1600">
                <a:solidFill>
                  <a:schemeClr val="dk1"/>
                </a:solidFill>
                <a:latin typeface="Calibri"/>
                <a:ea typeface="Calibri"/>
                <a:cs typeface="Calibri"/>
                <a:sym typeface="Calibri"/>
              </a:rPr>
              <a:t> function </a:t>
            </a:r>
            <a:r>
              <a:rPr b="1" i="1" lang="en-US" sz="1600">
                <a:solidFill>
                  <a:schemeClr val="dk1"/>
                </a:solidFill>
                <a:latin typeface="Calibri"/>
                <a:ea typeface="Calibri"/>
                <a:cs typeface="Calibri"/>
                <a:sym typeface="Calibri"/>
              </a:rPr>
              <a:t>f</a:t>
            </a:r>
            <a:r>
              <a:rPr lang="en-US"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0" lvl="0" marL="0" marR="0" rtl="0" algn="l">
              <a:spcBef>
                <a:spcPts val="0"/>
              </a:spcBef>
              <a:spcAft>
                <a:spcPts val="0"/>
              </a:spcAft>
              <a:buSzPts val="1100"/>
              <a:buNone/>
            </a:pPr>
            <a:r>
              <a:t/>
            </a:r>
            <a:endParaRPr sz="1600">
              <a:solidFill>
                <a:schemeClr val="dk1"/>
              </a:solidFill>
              <a:latin typeface="Calibri"/>
              <a:ea typeface="Calibri"/>
              <a:cs typeface="Calibri"/>
              <a:sym typeface="Calibri"/>
            </a:endParaRPr>
          </a:p>
        </p:txBody>
      </p:sp>
      <p:pic>
        <p:nvPicPr>
          <p:cNvPr descr="Y = f(X) + \epsilon." id="437" name="Google Shape;437;p28" title="MathEquation,#111f56"/>
          <p:cNvPicPr preferRelativeResize="0"/>
          <p:nvPr/>
        </p:nvPicPr>
        <p:blipFill>
          <a:blip r:embed="rId6">
            <a:alphaModFix/>
          </a:blip>
          <a:stretch>
            <a:fillRect/>
          </a:stretch>
        </p:blipFill>
        <p:spPr>
          <a:xfrm>
            <a:off x="5260475" y="2677067"/>
            <a:ext cx="1671052" cy="277736"/>
          </a:xfrm>
          <a:prstGeom prst="rect">
            <a:avLst/>
          </a:prstGeom>
          <a:noFill/>
          <a:ln>
            <a:noFill/>
          </a:ln>
        </p:spPr>
      </p:pic>
      <p:pic>
        <p:nvPicPr>
          <p:cNvPr descr="f(X) = w_{0} + w_{1} X_{1} + w_{2} X_{2} + ... + w_{p} X_{p} " id="438" name="Google Shape;438;p28" title="MathEquation,#111f56"/>
          <p:cNvPicPr preferRelativeResize="0"/>
          <p:nvPr/>
        </p:nvPicPr>
        <p:blipFill>
          <a:blip r:embed="rId7">
            <a:alphaModFix/>
          </a:blip>
          <a:stretch>
            <a:fillRect/>
          </a:stretch>
        </p:blipFill>
        <p:spPr>
          <a:xfrm>
            <a:off x="1461563" y="4245210"/>
            <a:ext cx="3340576" cy="279400"/>
          </a:xfrm>
          <a:prstGeom prst="rect">
            <a:avLst/>
          </a:prstGeom>
          <a:noFill/>
          <a:ln>
            <a:noFill/>
          </a:ln>
        </p:spPr>
      </p:pic>
      <p:sp>
        <p:nvSpPr>
          <p:cNvPr id="439" name="Google Shape;439;p28"/>
          <p:cNvSpPr/>
          <p:nvPr/>
        </p:nvSpPr>
        <p:spPr>
          <a:xfrm>
            <a:off x="893100" y="3769625"/>
            <a:ext cx="4477500" cy="368700"/>
          </a:xfrm>
          <a:prstGeom prst="roundRect">
            <a:avLst>
              <a:gd fmla="val 16667" name="adj"/>
            </a:avLst>
          </a:prstGeom>
          <a:solidFill>
            <a:srgbClr val="0070C0"/>
          </a:solidFill>
          <a:ln cap="flat" cmpd="sng" w="12700">
            <a:solidFill>
              <a:srgbClr val="42719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1800">
                <a:solidFill>
                  <a:srgbClr val="FFFFFF"/>
                </a:solidFill>
                <a:latin typeface="Calibri"/>
                <a:ea typeface="Calibri"/>
                <a:cs typeface="Calibri"/>
                <a:sym typeface="Calibri"/>
              </a:rPr>
              <a:t>Linear Models</a:t>
            </a:r>
            <a:endParaRPr b="1" sz="1800">
              <a:solidFill>
                <a:srgbClr val="FFFFFF"/>
              </a:solidFill>
              <a:latin typeface="Calibri"/>
              <a:ea typeface="Calibri"/>
              <a:cs typeface="Calibri"/>
              <a:sym typeface="Calibri"/>
            </a:endParaRPr>
          </a:p>
        </p:txBody>
      </p:sp>
      <p:sp>
        <p:nvSpPr>
          <p:cNvPr id="440" name="Google Shape;440;p28"/>
          <p:cNvSpPr/>
          <p:nvPr/>
        </p:nvSpPr>
        <p:spPr>
          <a:xfrm>
            <a:off x="2594799" y="5029200"/>
            <a:ext cx="1671000" cy="368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US">
                <a:latin typeface="Calibri"/>
                <a:ea typeface="Calibri"/>
                <a:cs typeface="Calibri"/>
                <a:sym typeface="Calibri"/>
              </a:rPr>
              <a:t>Lasso regression:</a:t>
            </a:r>
            <a:endParaRPr b="1" i="1">
              <a:latin typeface="Calibri"/>
              <a:ea typeface="Calibri"/>
              <a:cs typeface="Calibri"/>
              <a:sym typeface="Calibri"/>
            </a:endParaRPr>
          </a:p>
        </p:txBody>
      </p:sp>
      <p:sp>
        <p:nvSpPr>
          <p:cNvPr id="441" name="Google Shape;441;p28"/>
          <p:cNvSpPr/>
          <p:nvPr/>
        </p:nvSpPr>
        <p:spPr>
          <a:xfrm>
            <a:off x="2596900" y="5888736"/>
            <a:ext cx="1972500" cy="368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US">
                <a:latin typeface="Calibri"/>
                <a:ea typeface="Calibri"/>
                <a:cs typeface="Calibri"/>
                <a:sym typeface="Calibri"/>
              </a:rPr>
              <a:t>Elastic Net regression:</a:t>
            </a:r>
            <a:endParaRPr b="1" i="1">
              <a:latin typeface="Calibri"/>
              <a:ea typeface="Calibri"/>
              <a:cs typeface="Calibri"/>
              <a:sym typeface="Calibri"/>
            </a:endParaRPr>
          </a:p>
        </p:txBody>
      </p:sp>
      <p:pic>
        <p:nvPicPr>
          <p:cNvPr id="442" name="Google Shape;442;p28"/>
          <p:cNvPicPr preferRelativeResize="0"/>
          <p:nvPr/>
        </p:nvPicPr>
        <p:blipFill>
          <a:blip r:embed="rId8">
            <a:alphaModFix/>
          </a:blip>
          <a:stretch>
            <a:fillRect/>
          </a:stretch>
        </p:blipFill>
        <p:spPr>
          <a:xfrm>
            <a:off x="6363529" y="5063712"/>
            <a:ext cx="3053643" cy="1675800"/>
          </a:xfrm>
          <a:prstGeom prst="rect">
            <a:avLst/>
          </a:prstGeom>
          <a:noFill/>
          <a:ln>
            <a:noFill/>
          </a:ln>
        </p:spPr>
      </p:pic>
      <p:sp>
        <p:nvSpPr>
          <p:cNvPr id="443" name="Google Shape;443;p28"/>
          <p:cNvSpPr/>
          <p:nvPr/>
        </p:nvSpPr>
        <p:spPr>
          <a:xfrm>
            <a:off x="6278475" y="4039013"/>
            <a:ext cx="9000" cy="2466600"/>
          </a:xfrm>
          <a:prstGeom prst="rect">
            <a:avLst/>
          </a:prstGeom>
          <a:solidFill>
            <a:srgbClr val="0070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8"/>
          <p:cNvSpPr/>
          <p:nvPr/>
        </p:nvSpPr>
        <p:spPr>
          <a:xfrm>
            <a:off x="6989100" y="3769625"/>
            <a:ext cx="4477500" cy="368700"/>
          </a:xfrm>
          <a:prstGeom prst="roundRect">
            <a:avLst>
              <a:gd fmla="val 16667" name="adj"/>
            </a:avLst>
          </a:prstGeom>
          <a:solidFill>
            <a:srgbClr val="0070C0"/>
          </a:solidFill>
          <a:ln cap="flat" cmpd="sng" w="12700">
            <a:solidFill>
              <a:srgbClr val="42719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1800">
                <a:solidFill>
                  <a:srgbClr val="FFFFFF"/>
                </a:solidFill>
                <a:latin typeface="Calibri"/>
                <a:ea typeface="Calibri"/>
                <a:cs typeface="Calibri"/>
                <a:sym typeface="Calibri"/>
              </a:rPr>
              <a:t>Decision Tree based Models</a:t>
            </a:r>
            <a:endParaRPr b="1" sz="1800">
              <a:solidFill>
                <a:srgbClr val="FFFFFF"/>
              </a:solidFill>
              <a:latin typeface="Calibri"/>
              <a:ea typeface="Calibri"/>
              <a:cs typeface="Calibri"/>
              <a:sym typeface="Calibri"/>
            </a:endParaRPr>
          </a:p>
        </p:txBody>
      </p:sp>
      <p:pic>
        <p:nvPicPr>
          <p:cNvPr descr="f(X) = \sum_{m=1}^{M}c_{m} \cdot I_{(X \in S_{m})}" id="445" name="Google Shape;445;p28" title="MathEquation,#111f56"/>
          <p:cNvPicPr preferRelativeResize="0"/>
          <p:nvPr/>
        </p:nvPicPr>
        <p:blipFill>
          <a:blip r:embed="rId9">
            <a:alphaModFix/>
          </a:blip>
          <a:stretch>
            <a:fillRect/>
          </a:stretch>
        </p:blipFill>
        <p:spPr>
          <a:xfrm>
            <a:off x="7945025" y="4223500"/>
            <a:ext cx="2565650" cy="317500"/>
          </a:xfrm>
          <a:prstGeom prst="rect">
            <a:avLst/>
          </a:prstGeom>
          <a:noFill/>
          <a:ln>
            <a:noFill/>
          </a:ln>
        </p:spPr>
      </p:pic>
      <p:pic>
        <p:nvPicPr>
          <p:cNvPr descr="{\bullet \text{  } }   c_{m} \text{ - mean of response variable in segment } S_{m}  \\ {\bullet \text{  } } &#10;I(.) \text{ -  function returning 1 if its argument is true &#10;and 0 otherwise}&#10;\\ {\bullet \text{  } } &#10;S_m \text{ - disjoint partitions of the predictor space } X&#10;" id="446" name="Google Shape;446;p28" title="MathEquation,#111f56"/>
          <p:cNvPicPr preferRelativeResize="0"/>
          <p:nvPr/>
        </p:nvPicPr>
        <p:blipFill>
          <a:blip r:embed="rId10">
            <a:alphaModFix/>
          </a:blip>
          <a:stretch>
            <a:fillRect/>
          </a:stretch>
        </p:blipFill>
        <p:spPr>
          <a:xfrm>
            <a:off x="7945013" y="4590684"/>
            <a:ext cx="2565650" cy="423332"/>
          </a:xfrm>
          <a:prstGeom prst="rect">
            <a:avLst/>
          </a:prstGeom>
          <a:noFill/>
          <a:ln>
            <a:noFill/>
          </a:ln>
        </p:spPr>
      </p:pic>
      <p:pic>
        <p:nvPicPr>
          <p:cNvPr id="447" name="Google Shape;447;p28"/>
          <p:cNvPicPr preferRelativeResize="0"/>
          <p:nvPr/>
        </p:nvPicPr>
        <p:blipFill>
          <a:blip r:embed="rId11">
            <a:alphaModFix/>
          </a:blip>
          <a:stretch>
            <a:fillRect/>
          </a:stretch>
        </p:blipFill>
        <p:spPr>
          <a:xfrm>
            <a:off x="9433560" y="5449563"/>
            <a:ext cx="1106425" cy="317500"/>
          </a:xfrm>
          <a:prstGeom prst="rect">
            <a:avLst/>
          </a:prstGeom>
          <a:noFill/>
          <a:ln>
            <a:noFill/>
          </a:ln>
        </p:spPr>
      </p:pic>
      <p:sp>
        <p:nvSpPr>
          <p:cNvPr id="448" name="Google Shape;448;p28"/>
          <p:cNvSpPr/>
          <p:nvPr/>
        </p:nvSpPr>
        <p:spPr>
          <a:xfrm>
            <a:off x="9433560" y="5029200"/>
            <a:ext cx="2460600" cy="368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US">
                <a:latin typeface="Calibri"/>
                <a:ea typeface="Calibri"/>
                <a:cs typeface="Calibri"/>
                <a:sym typeface="Calibri"/>
              </a:rPr>
              <a:t>ExtraTrees</a:t>
            </a:r>
            <a:r>
              <a:rPr b="1" i="1" lang="en-US">
                <a:latin typeface="Calibri"/>
                <a:ea typeface="Calibri"/>
                <a:cs typeface="Calibri"/>
                <a:sym typeface="Calibri"/>
              </a:rPr>
              <a:t> regression:</a:t>
            </a:r>
            <a:endParaRPr b="1" i="1">
              <a:latin typeface="Calibri"/>
              <a:ea typeface="Calibri"/>
              <a:cs typeface="Calibri"/>
              <a:sym typeface="Calibri"/>
            </a:endParaRPr>
          </a:p>
        </p:txBody>
      </p:sp>
      <p:sp>
        <p:nvSpPr>
          <p:cNvPr id="449" name="Google Shape;449;p28"/>
          <p:cNvSpPr/>
          <p:nvPr/>
        </p:nvSpPr>
        <p:spPr>
          <a:xfrm>
            <a:off x="9433560" y="5889625"/>
            <a:ext cx="2848500" cy="3687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US">
                <a:latin typeface="Calibri"/>
                <a:ea typeface="Calibri"/>
                <a:cs typeface="Calibri"/>
                <a:sym typeface="Calibri"/>
              </a:rPr>
              <a:t>Gradient Tree Boosting regression:</a:t>
            </a:r>
            <a:endParaRPr b="1" i="1">
              <a:latin typeface="Calibri"/>
              <a:ea typeface="Calibri"/>
              <a:cs typeface="Calibri"/>
              <a:sym typeface="Calibri"/>
            </a:endParaRPr>
          </a:p>
        </p:txBody>
      </p:sp>
      <p:pic>
        <p:nvPicPr>
          <p:cNvPr id="450" name="Google Shape;450;p28"/>
          <p:cNvPicPr preferRelativeResize="0"/>
          <p:nvPr/>
        </p:nvPicPr>
        <p:blipFill>
          <a:blip r:embed="rId12">
            <a:alphaModFix/>
          </a:blip>
          <a:stretch>
            <a:fillRect/>
          </a:stretch>
        </p:blipFill>
        <p:spPr>
          <a:xfrm>
            <a:off x="9430441" y="6304700"/>
            <a:ext cx="1402084" cy="274325"/>
          </a:xfrm>
          <a:prstGeom prst="rect">
            <a:avLst/>
          </a:prstGeom>
          <a:noFill/>
          <a:ln>
            <a:noFill/>
          </a:ln>
        </p:spPr>
      </p:pic>
      <p:sp>
        <p:nvSpPr>
          <p:cNvPr id="451" name="Google Shape;451;p28"/>
          <p:cNvSpPr txBox="1"/>
          <p:nvPr/>
        </p:nvSpPr>
        <p:spPr>
          <a:xfrm>
            <a:off x="3364992" y="1005850"/>
            <a:ext cx="51669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0070C0"/>
                </a:solidFill>
                <a:latin typeface="Calibri"/>
                <a:ea typeface="Calibri"/>
                <a:cs typeface="Calibri"/>
                <a:sym typeface="Calibri"/>
              </a:rPr>
              <a:t>Models: 4 different models applied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500"/>
                                        <p:tgtEl>
                                          <p:spTgt spid="440"/>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55" name="Shape 455"/>
        <p:cNvGrpSpPr/>
        <p:nvPr/>
      </p:nvGrpSpPr>
      <p:grpSpPr>
        <a:xfrm>
          <a:off x="0" y="0"/>
          <a:ext cx="0" cy="0"/>
          <a:chOff x="0" y="0"/>
          <a:chExt cx="0" cy="0"/>
        </a:xfrm>
      </p:grpSpPr>
      <p:grpSp>
        <p:nvGrpSpPr>
          <p:cNvPr id="456" name="Google Shape;456;p29"/>
          <p:cNvGrpSpPr/>
          <p:nvPr/>
        </p:nvGrpSpPr>
        <p:grpSpPr>
          <a:xfrm flipH="1">
            <a:off x="247645" y="172446"/>
            <a:ext cx="2190765" cy="1675829"/>
            <a:chOff x="407914" y="422220"/>
            <a:chExt cx="7946190" cy="6078452"/>
          </a:xfrm>
        </p:grpSpPr>
        <p:grpSp>
          <p:nvGrpSpPr>
            <p:cNvPr id="457" name="Google Shape;457;p29"/>
            <p:cNvGrpSpPr/>
            <p:nvPr/>
          </p:nvGrpSpPr>
          <p:grpSpPr>
            <a:xfrm>
              <a:off x="407914" y="422220"/>
              <a:ext cx="4067259" cy="6043029"/>
              <a:chOff x="263536" y="550557"/>
              <a:chExt cx="4067259" cy="6043029"/>
            </a:xfrm>
          </p:grpSpPr>
          <p:grpSp>
            <p:nvGrpSpPr>
              <p:cNvPr id="458" name="Google Shape;458;p29"/>
              <p:cNvGrpSpPr/>
              <p:nvPr/>
            </p:nvGrpSpPr>
            <p:grpSpPr>
              <a:xfrm>
                <a:off x="263536" y="1600113"/>
                <a:ext cx="4067235" cy="4993473"/>
                <a:chOff x="-104587" y="1211987"/>
                <a:chExt cx="5092956" cy="6252784"/>
              </a:xfrm>
            </p:grpSpPr>
            <p:sp>
              <p:nvSpPr>
                <p:cNvPr id="459" name="Google Shape;459;p29"/>
                <p:cNvSpPr/>
                <p:nvPr/>
              </p:nvSpPr>
              <p:spPr>
                <a:xfrm>
                  <a:off x="2333006" y="2542605"/>
                  <a:ext cx="2641500" cy="22773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60" name="Google Shape;460;p29"/>
                <p:cNvSpPr/>
                <p:nvPr/>
              </p:nvSpPr>
              <p:spPr>
                <a:xfrm>
                  <a:off x="2346869" y="5187471"/>
                  <a:ext cx="2641500" cy="2277300"/>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61" name="Google Shape;461;p29"/>
                <p:cNvSpPr/>
                <p:nvPr/>
              </p:nvSpPr>
              <p:spPr>
                <a:xfrm>
                  <a:off x="-104587" y="1211987"/>
                  <a:ext cx="2641500" cy="227730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62" name="Google Shape;462;p29"/>
              <p:cNvSpPr/>
              <p:nvPr/>
            </p:nvSpPr>
            <p:spPr>
              <a:xfrm>
                <a:off x="2221195" y="550557"/>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63" name="Google Shape;463;p29"/>
            <p:cNvSpPr/>
            <p:nvPr/>
          </p:nvSpPr>
          <p:spPr>
            <a:xfrm>
              <a:off x="4286848" y="3608200"/>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64" name="Google Shape;464;p29"/>
            <p:cNvSpPr/>
            <p:nvPr/>
          </p:nvSpPr>
          <p:spPr>
            <a:xfrm>
              <a:off x="6244504" y="4682072"/>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65" name="Google Shape;465;p29"/>
          <p:cNvSpPr/>
          <p:nvPr/>
        </p:nvSpPr>
        <p:spPr>
          <a:xfrm>
            <a:off x="2573344" y="135809"/>
            <a:ext cx="64470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Modeling and Evaluation</a:t>
            </a:r>
            <a:endParaRPr b="1" sz="3200">
              <a:solidFill>
                <a:schemeClr val="dk1"/>
              </a:solidFill>
              <a:latin typeface="Calibri"/>
              <a:ea typeface="Calibri"/>
              <a:cs typeface="Calibri"/>
              <a:sym typeface="Calibri"/>
            </a:endParaRPr>
          </a:p>
        </p:txBody>
      </p:sp>
      <p:cxnSp>
        <p:nvCxnSpPr>
          <p:cNvPr id="466" name="Google Shape;466;p29"/>
          <p:cNvCxnSpPr/>
          <p:nvPr/>
        </p:nvCxnSpPr>
        <p:spPr>
          <a:xfrm>
            <a:off x="2573344" y="963237"/>
            <a:ext cx="6997200" cy="0"/>
          </a:xfrm>
          <a:prstGeom prst="straightConnector1">
            <a:avLst/>
          </a:prstGeom>
          <a:noFill/>
          <a:ln cap="flat" cmpd="sng" w="57150">
            <a:solidFill>
              <a:schemeClr val="accent1"/>
            </a:solidFill>
            <a:prstDash val="solid"/>
            <a:miter lim="800000"/>
            <a:headEnd len="sm" w="sm" type="none"/>
            <a:tailEnd len="sm" w="sm" type="none"/>
          </a:ln>
        </p:spPr>
      </p:cxnSp>
      <p:pic>
        <p:nvPicPr>
          <p:cNvPr id="467" name="Google Shape;467;p29"/>
          <p:cNvPicPr preferRelativeResize="0"/>
          <p:nvPr/>
        </p:nvPicPr>
        <p:blipFill>
          <a:blip r:embed="rId3">
            <a:alphaModFix/>
          </a:blip>
          <a:stretch>
            <a:fillRect/>
          </a:stretch>
        </p:blipFill>
        <p:spPr>
          <a:xfrm>
            <a:off x="126948" y="2506659"/>
            <a:ext cx="4870594" cy="3656763"/>
          </a:xfrm>
          <a:prstGeom prst="rect">
            <a:avLst/>
          </a:prstGeom>
          <a:noFill/>
          <a:ln>
            <a:noFill/>
          </a:ln>
        </p:spPr>
      </p:pic>
      <p:pic>
        <p:nvPicPr>
          <p:cNvPr id="468" name="Google Shape;468;p29"/>
          <p:cNvPicPr preferRelativeResize="0"/>
          <p:nvPr/>
        </p:nvPicPr>
        <p:blipFill>
          <a:blip r:embed="rId4">
            <a:alphaModFix/>
          </a:blip>
          <a:stretch>
            <a:fillRect/>
          </a:stretch>
        </p:blipFill>
        <p:spPr>
          <a:xfrm>
            <a:off x="5041161" y="2506659"/>
            <a:ext cx="4741038" cy="3656765"/>
          </a:xfrm>
          <a:prstGeom prst="rect">
            <a:avLst/>
          </a:prstGeom>
          <a:noFill/>
          <a:ln>
            <a:noFill/>
          </a:ln>
        </p:spPr>
      </p:pic>
      <p:pic>
        <p:nvPicPr>
          <p:cNvPr id="469" name="Google Shape;469;p29"/>
          <p:cNvPicPr preferRelativeResize="0"/>
          <p:nvPr/>
        </p:nvPicPr>
        <p:blipFill>
          <a:blip r:embed="rId5">
            <a:alphaModFix/>
          </a:blip>
          <a:stretch>
            <a:fillRect/>
          </a:stretch>
        </p:blipFill>
        <p:spPr>
          <a:xfrm>
            <a:off x="9934600" y="2506650"/>
            <a:ext cx="2104701" cy="3479299"/>
          </a:xfrm>
          <a:prstGeom prst="rect">
            <a:avLst/>
          </a:prstGeom>
          <a:noFill/>
          <a:ln>
            <a:noFill/>
          </a:ln>
        </p:spPr>
      </p:pic>
      <p:sp>
        <p:nvSpPr>
          <p:cNvPr id="470" name="Google Shape;470;p29"/>
          <p:cNvSpPr txBox="1"/>
          <p:nvPr/>
        </p:nvSpPr>
        <p:spPr>
          <a:xfrm>
            <a:off x="7232525" y="2070700"/>
            <a:ext cx="2549700" cy="469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2"/>
                </a:solidFill>
                <a:latin typeface="Calibri"/>
                <a:ea typeface="Calibri"/>
                <a:cs typeface="Calibri"/>
                <a:sym typeface="Calibri"/>
              </a:rPr>
              <a:t>Gradient Tree Boosting</a:t>
            </a:r>
            <a:endParaRPr sz="1800">
              <a:solidFill>
                <a:schemeClr val="accent2"/>
              </a:solidFill>
              <a:latin typeface="Calibri"/>
              <a:ea typeface="Calibri"/>
              <a:cs typeface="Calibri"/>
              <a:sym typeface="Calibri"/>
            </a:endParaRPr>
          </a:p>
        </p:txBody>
      </p:sp>
      <p:sp>
        <p:nvSpPr>
          <p:cNvPr id="471" name="Google Shape;471;p29"/>
          <p:cNvSpPr txBox="1"/>
          <p:nvPr/>
        </p:nvSpPr>
        <p:spPr>
          <a:xfrm>
            <a:off x="1466950" y="2070700"/>
            <a:ext cx="2190600" cy="469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2"/>
                </a:solidFill>
                <a:latin typeface="Calibri"/>
                <a:ea typeface="Calibri"/>
                <a:cs typeface="Calibri"/>
                <a:sym typeface="Calibri"/>
              </a:rPr>
              <a:t>Extra-Trees</a:t>
            </a:r>
            <a:endParaRPr sz="1800">
              <a:solidFill>
                <a:schemeClr val="accent2"/>
              </a:solidFill>
              <a:latin typeface="Calibri"/>
              <a:ea typeface="Calibri"/>
              <a:cs typeface="Calibri"/>
              <a:sym typeface="Calibri"/>
            </a:endParaRPr>
          </a:p>
        </p:txBody>
      </p:sp>
      <p:sp>
        <p:nvSpPr>
          <p:cNvPr id="472" name="Google Shape;472;p29"/>
          <p:cNvSpPr/>
          <p:nvPr/>
        </p:nvSpPr>
        <p:spPr>
          <a:xfrm>
            <a:off x="10105575" y="272150"/>
            <a:ext cx="1667400" cy="824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0000"/>
                </a:solidFill>
              </a:rPr>
              <a:t>Back up slide</a:t>
            </a:r>
            <a:endParaRPr b="1">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76" name="Shape 476"/>
        <p:cNvGrpSpPr/>
        <p:nvPr/>
      </p:nvGrpSpPr>
      <p:grpSpPr>
        <a:xfrm>
          <a:off x="0" y="0"/>
          <a:ext cx="0" cy="0"/>
          <a:chOff x="0" y="0"/>
          <a:chExt cx="0" cy="0"/>
        </a:xfrm>
      </p:grpSpPr>
      <p:grpSp>
        <p:nvGrpSpPr>
          <p:cNvPr id="477" name="Google Shape;477;p30"/>
          <p:cNvGrpSpPr/>
          <p:nvPr/>
        </p:nvGrpSpPr>
        <p:grpSpPr>
          <a:xfrm flipH="1">
            <a:off x="247645" y="172446"/>
            <a:ext cx="2190765" cy="1675829"/>
            <a:chOff x="407914" y="422220"/>
            <a:chExt cx="7946190" cy="6078452"/>
          </a:xfrm>
        </p:grpSpPr>
        <p:grpSp>
          <p:nvGrpSpPr>
            <p:cNvPr id="478" name="Google Shape;478;p30"/>
            <p:cNvGrpSpPr/>
            <p:nvPr/>
          </p:nvGrpSpPr>
          <p:grpSpPr>
            <a:xfrm>
              <a:off x="407914" y="422220"/>
              <a:ext cx="4067259" cy="6043029"/>
              <a:chOff x="263536" y="550557"/>
              <a:chExt cx="4067259" cy="6043029"/>
            </a:xfrm>
          </p:grpSpPr>
          <p:grpSp>
            <p:nvGrpSpPr>
              <p:cNvPr id="479" name="Google Shape;479;p30"/>
              <p:cNvGrpSpPr/>
              <p:nvPr/>
            </p:nvGrpSpPr>
            <p:grpSpPr>
              <a:xfrm>
                <a:off x="263536" y="1600113"/>
                <a:ext cx="4067235" cy="4993473"/>
                <a:chOff x="-104587" y="1211987"/>
                <a:chExt cx="5092956" cy="6252784"/>
              </a:xfrm>
            </p:grpSpPr>
            <p:sp>
              <p:nvSpPr>
                <p:cNvPr id="480" name="Google Shape;480;p30"/>
                <p:cNvSpPr/>
                <p:nvPr/>
              </p:nvSpPr>
              <p:spPr>
                <a:xfrm>
                  <a:off x="2333006" y="2542605"/>
                  <a:ext cx="2641500" cy="22773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81" name="Google Shape;481;p30"/>
                <p:cNvSpPr/>
                <p:nvPr/>
              </p:nvSpPr>
              <p:spPr>
                <a:xfrm>
                  <a:off x="2346869" y="5187471"/>
                  <a:ext cx="2641500" cy="2277300"/>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82" name="Google Shape;482;p30"/>
                <p:cNvSpPr/>
                <p:nvPr/>
              </p:nvSpPr>
              <p:spPr>
                <a:xfrm>
                  <a:off x="-104587" y="1211987"/>
                  <a:ext cx="2641500" cy="227730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83" name="Google Shape;483;p30"/>
              <p:cNvSpPr/>
              <p:nvPr/>
            </p:nvSpPr>
            <p:spPr>
              <a:xfrm>
                <a:off x="2221195" y="550557"/>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84" name="Google Shape;484;p30"/>
            <p:cNvSpPr/>
            <p:nvPr/>
          </p:nvSpPr>
          <p:spPr>
            <a:xfrm>
              <a:off x="4286848" y="3608200"/>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85" name="Google Shape;485;p30"/>
            <p:cNvSpPr/>
            <p:nvPr/>
          </p:nvSpPr>
          <p:spPr>
            <a:xfrm>
              <a:off x="6244504" y="4682072"/>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86" name="Google Shape;486;p30"/>
          <p:cNvSpPr/>
          <p:nvPr/>
        </p:nvSpPr>
        <p:spPr>
          <a:xfrm>
            <a:off x="2573344" y="135809"/>
            <a:ext cx="64470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Modeling and Evaluation</a:t>
            </a:r>
            <a:endParaRPr b="1" sz="3200">
              <a:solidFill>
                <a:schemeClr val="dk1"/>
              </a:solidFill>
              <a:latin typeface="Calibri"/>
              <a:ea typeface="Calibri"/>
              <a:cs typeface="Calibri"/>
              <a:sym typeface="Calibri"/>
            </a:endParaRPr>
          </a:p>
        </p:txBody>
      </p:sp>
      <p:cxnSp>
        <p:nvCxnSpPr>
          <p:cNvPr id="487" name="Google Shape;487;p30"/>
          <p:cNvCxnSpPr/>
          <p:nvPr/>
        </p:nvCxnSpPr>
        <p:spPr>
          <a:xfrm>
            <a:off x="2573344" y="963237"/>
            <a:ext cx="6997200" cy="0"/>
          </a:xfrm>
          <a:prstGeom prst="straightConnector1">
            <a:avLst/>
          </a:prstGeom>
          <a:noFill/>
          <a:ln cap="flat" cmpd="sng" w="57150">
            <a:solidFill>
              <a:schemeClr val="accent1"/>
            </a:solidFill>
            <a:prstDash val="solid"/>
            <a:miter lim="800000"/>
            <a:headEnd len="sm" w="sm" type="none"/>
            <a:tailEnd len="sm" w="sm" type="none"/>
          </a:ln>
        </p:spPr>
      </p:cxnSp>
      <p:grpSp>
        <p:nvGrpSpPr>
          <p:cNvPr id="488" name="Google Shape;488;p30"/>
          <p:cNvGrpSpPr/>
          <p:nvPr/>
        </p:nvGrpSpPr>
        <p:grpSpPr>
          <a:xfrm>
            <a:off x="2134032" y="1179947"/>
            <a:ext cx="7914600" cy="5528999"/>
            <a:chOff x="-65" y="-13600"/>
            <a:chExt cx="7914600" cy="5528999"/>
          </a:xfrm>
        </p:grpSpPr>
        <p:sp>
          <p:nvSpPr>
            <p:cNvPr id="489" name="Google Shape;489;p30"/>
            <p:cNvSpPr/>
            <p:nvPr/>
          </p:nvSpPr>
          <p:spPr>
            <a:xfrm rot="-5400000">
              <a:off x="596400" y="-610000"/>
              <a:ext cx="2764500" cy="3957300"/>
            </a:xfrm>
            <a:prstGeom prst="round1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0"/>
            <p:cNvSpPr txBox="1"/>
            <p:nvPr/>
          </p:nvSpPr>
          <p:spPr>
            <a:xfrm>
              <a:off x="0" y="-13483"/>
              <a:ext cx="3957300" cy="2073300"/>
            </a:xfrm>
            <a:prstGeom prst="rect">
              <a:avLst/>
            </a:prstGeom>
            <a:noFill/>
            <a:ln>
              <a:noFill/>
            </a:ln>
          </p:spPr>
          <p:txBody>
            <a:bodyPr anchorCtr="0" anchor="ctr" bIns="142225" lIns="142225" spcFirstLastPara="1" rIns="142225" wrap="square" tIns="142225">
              <a:noAutofit/>
            </a:bodyPr>
            <a:lstStyle/>
            <a:p>
              <a:pPr indent="0" lvl="0" marL="0" marR="0" rtl="0" algn="ctr">
                <a:lnSpc>
                  <a:spcPct val="90000"/>
                </a:lnSpc>
                <a:spcBef>
                  <a:spcPts val="0"/>
                </a:spcBef>
                <a:spcAft>
                  <a:spcPts val="0"/>
                </a:spcAft>
                <a:buNone/>
              </a:pPr>
              <a:r>
                <a:rPr b="1" i="0" lang="en-US" sz="2000">
                  <a:solidFill>
                    <a:srgbClr val="FFC000"/>
                  </a:solidFill>
                  <a:latin typeface="Calibri"/>
                  <a:ea typeface="Calibri"/>
                  <a:cs typeface="Calibri"/>
                  <a:sym typeface="Calibri"/>
                </a:rPr>
                <a:t>LASSO Regression</a:t>
              </a:r>
              <a:endParaRPr b="0" i="0" sz="1300">
                <a:solidFill>
                  <a:srgbClr val="FFC000"/>
                </a:solidFill>
                <a:latin typeface="Calibri"/>
                <a:ea typeface="Calibri"/>
                <a:cs typeface="Calibri"/>
                <a:sym typeface="Calibri"/>
              </a:endParaRPr>
            </a:p>
            <a:p>
              <a:pPr indent="0" lvl="0" marL="0" marR="0" rtl="0" algn="ctr">
                <a:lnSpc>
                  <a:spcPct val="90000"/>
                </a:lnSpc>
                <a:spcBef>
                  <a:spcPts val="700"/>
                </a:spcBef>
                <a:spcAft>
                  <a:spcPts val="0"/>
                </a:spcAft>
                <a:buNone/>
              </a:pPr>
              <a:r>
                <a:rPr b="0" i="0" lang="en-US" sz="1400">
                  <a:solidFill>
                    <a:schemeClr val="lt1"/>
                  </a:solidFill>
                  <a:latin typeface="Calibri"/>
                  <a:ea typeface="Calibri"/>
                  <a:cs typeface="Calibri"/>
                  <a:sym typeface="Calibri"/>
                </a:rPr>
                <a:t>Lasso is a  linear regression</a:t>
              </a:r>
              <a:r>
                <a:rPr lang="en-US">
                  <a:solidFill>
                    <a:schemeClr val="lt1"/>
                  </a:solidFill>
                  <a:latin typeface="Calibri"/>
                  <a:ea typeface="Calibri"/>
                  <a:cs typeface="Calibri"/>
                  <a:sym typeface="Calibri"/>
                </a:rPr>
                <a:t> model </a:t>
              </a:r>
              <a:r>
                <a:rPr b="0" i="0" lang="en-US" sz="1400">
                  <a:solidFill>
                    <a:schemeClr val="lt1"/>
                  </a:solidFill>
                  <a:latin typeface="Calibri"/>
                  <a:ea typeface="Calibri"/>
                  <a:cs typeface="Calibri"/>
                  <a:sym typeface="Calibri"/>
                </a:rPr>
                <a:t> with L1 regularization on regression coefficients. This regularization improves prediction error by shrinking large regression coefficients in order to reduce overfitting.</a:t>
              </a:r>
              <a:endParaRPr b="1" i="0" sz="1400">
                <a:solidFill>
                  <a:schemeClr val="lt1"/>
                </a:solidFill>
                <a:latin typeface="Calibri"/>
                <a:ea typeface="Calibri"/>
                <a:cs typeface="Calibri"/>
                <a:sym typeface="Calibri"/>
              </a:endParaRPr>
            </a:p>
          </p:txBody>
        </p:sp>
        <p:sp>
          <p:nvSpPr>
            <p:cNvPr id="491" name="Google Shape;491;p30"/>
            <p:cNvSpPr/>
            <p:nvPr/>
          </p:nvSpPr>
          <p:spPr>
            <a:xfrm>
              <a:off x="3957235" y="-13483"/>
              <a:ext cx="3957300" cy="2764500"/>
            </a:xfrm>
            <a:prstGeom prst="round1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0"/>
            <p:cNvSpPr txBox="1"/>
            <p:nvPr/>
          </p:nvSpPr>
          <p:spPr>
            <a:xfrm>
              <a:off x="3957235" y="-13483"/>
              <a:ext cx="3957300" cy="2073300"/>
            </a:xfrm>
            <a:prstGeom prst="rect">
              <a:avLst/>
            </a:prstGeom>
            <a:noFill/>
            <a:ln>
              <a:noFill/>
            </a:ln>
          </p:spPr>
          <p:txBody>
            <a:bodyPr anchorCtr="0" anchor="ctr" bIns="142225" lIns="142225" spcFirstLastPara="1" rIns="142225" wrap="square" tIns="142225">
              <a:noAutofit/>
            </a:bodyPr>
            <a:lstStyle/>
            <a:p>
              <a:pPr indent="0" lvl="0" marL="0" marR="0" rtl="0" algn="ctr">
                <a:lnSpc>
                  <a:spcPct val="90000"/>
                </a:lnSpc>
                <a:spcBef>
                  <a:spcPts val="0"/>
                </a:spcBef>
                <a:spcAft>
                  <a:spcPts val="0"/>
                </a:spcAft>
                <a:buNone/>
              </a:pPr>
              <a:r>
                <a:t/>
              </a:r>
              <a:endParaRPr b="1" i="0" sz="2000">
                <a:solidFill>
                  <a:schemeClr val="lt1"/>
                </a:solidFill>
                <a:latin typeface="Calibri"/>
                <a:ea typeface="Calibri"/>
                <a:cs typeface="Calibri"/>
                <a:sym typeface="Calibri"/>
              </a:endParaRPr>
            </a:p>
            <a:p>
              <a:pPr indent="0" lvl="0" marL="0" marR="0" rtl="0" algn="ctr">
                <a:lnSpc>
                  <a:spcPct val="90000"/>
                </a:lnSpc>
                <a:spcBef>
                  <a:spcPts val="700"/>
                </a:spcBef>
                <a:spcAft>
                  <a:spcPts val="0"/>
                </a:spcAft>
                <a:buNone/>
              </a:pPr>
              <a:r>
                <a:rPr b="1" i="0" lang="en-US" sz="2000">
                  <a:solidFill>
                    <a:srgbClr val="FFC000"/>
                  </a:solidFill>
                  <a:latin typeface="Calibri"/>
                  <a:ea typeface="Calibri"/>
                  <a:cs typeface="Calibri"/>
                  <a:sym typeface="Calibri"/>
                </a:rPr>
                <a:t>Elastic-Net Regression</a:t>
              </a:r>
              <a:endParaRPr/>
            </a:p>
            <a:p>
              <a:pPr indent="0" lvl="0" marL="0" marR="0" rtl="0" algn="ctr">
                <a:spcBef>
                  <a:spcPts val="700"/>
                </a:spcBef>
                <a:spcAft>
                  <a:spcPts val="0"/>
                </a:spcAft>
                <a:buNone/>
              </a:pPr>
              <a:r>
                <a:rPr lang="en-US" sz="1400">
                  <a:solidFill>
                    <a:schemeClr val="lt1"/>
                  </a:solidFill>
                  <a:latin typeface="Calibri"/>
                  <a:ea typeface="Calibri"/>
                  <a:cs typeface="Calibri"/>
                  <a:sym typeface="Calibri"/>
                </a:rPr>
                <a:t>Elastic-Net is a linear regression model, which linearly combines the L1 and L2 </a:t>
              </a:r>
              <a:r>
                <a:rPr lang="en-US">
                  <a:solidFill>
                    <a:schemeClr val="lt1"/>
                  </a:solidFill>
                  <a:latin typeface="Calibri"/>
                  <a:ea typeface="Calibri"/>
                  <a:cs typeface="Calibri"/>
                  <a:sym typeface="Calibri"/>
                </a:rPr>
                <a:t>regularization</a:t>
              </a:r>
              <a:r>
                <a:rPr lang="en-US" sz="1400">
                  <a:solidFill>
                    <a:schemeClr val="lt1"/>
                  </a:solidFill>
                  <a:latin typeface="Calibri"/>
                  <a:ea typeface="Calibri"/>
                  <a:cs typeface="Calibri"/>
                  <a:sym typeface="Calibri"/>
                </a:rPr>
                <a:t> of the Lasso and Ridge methods</a:t>
              </a:r>
              <a:r>
                <a:rPr b="0" i="0" lang="en-US" sz="1400">
                  <a:solidFill>
                    <a:schemeClr val="lt1"/>
                  </a:solidFill>
                  <a:latin typeface="Calibri"/>
                  <a:ea typeface="Calibri"/>
                  <a:cs typeface="Calibri"/>
                  <a:sym typeface="Calibri"/>
                </a:rPr>
                <a:t>. Elastic-Net is useful when there are multiple features which are correlated with one another. Lasso is likely to pick one of these at random, while elastic-net is likely to pick both.</a:t>
              </a:r>
              <a:endParaRPr sz="1400">
                <a:solidFill>
                  <a:schemeClr val="lt1"/>
                </a:solidFill>
                <a:latin typeface="Calibri"/>
                <a:ea typeface="Calibri"/>
                <a:cs typeface="Calibri"/>
                <a:sym typeface="Calibri"/>
              </a:endParaRPr>
            </a:p>
          </p:txBody>
        </p:sp>
        <p:sp>
          <p:nvSpPr>
            <p:cNvPr id="493" name="Google Shape;493;p30"/>
            <p:cNvSpPr/>
            <p:nvPr/>
          </p:nvSpPr>
          <p:spPr>
            <a:xfrm rot="10800000">
              <a:off x="-65" y="2693005"/>
              <a:ext cx="3957300" cy="2818200"/>
            </a:xfrm>
            <a:prstGeom prst="round1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0"/>
            <p:cNvSpPr txBox="1"/>
            <p:nvPr/>
          </p:nvSpPr>
          <p:spPr>
            <a:xfrm>
              <a:off x="0" y="3397468"/>
              <a:ext cx="3957300" cy="2113800"/>
            </a:xfrm>
            <a:prstGeom prst="rect">
              <a:avLst/>
            </a:prstGeom>
            <a:noFill/>
            <a:ln>
              <a:noFill/>
            </a:ln>
          </p:spPr>
          <p:txBody>
            <a:bodyPr anchorCtr="0" anchor="b" bIns="142225" lIns="142225" spcFirstLastPara="1" rIns="142225" wrap="square" tIns="142225">
              <a:noAutofit/>
            </a:bodyPr>
            <a:lstStyle/>
            <a:p>
              <a:pPr indent="0" lvl="0" marL="0" marR="0" rtl="0" algn="ctr">
                <a:lnSpc>
                  <a:spcPct val="90000"/>
                </a:lnSpc>
                <a:spcBef>
                  <a:spcPts val="0"/>
                </a:spcBef>
                <a:spcAft>
                  <a:spcPts val="0"/>
                </a:spcAft>
                <a:buNone/>
              </a:pPr>
              <a:r>
                <a:rPr b="1" i="0" lang="en-US" sz="2000">
                  <a:solidFill>
                    <a:srgbClr val="FFC000"/>
                  </a:solidFill>
                  <a:latin typeface="Calibri"/>
                  <a:ea typeface="Calibri"/>
                  <a:cs typeface="Calibri"/>
                  <a:sym typeface="Calibri"/>
                </a:rPr>
                <a:t>Extra-Trees Regressor</a:t>
              </a:r>
              <a:endParaRPr/>
            </a:p>
            <a:p>
              <a:pPr indent="0" lvl="0" marL="0" marR="0" rtl="0" algn="ctr">
                <a:lnSpc>
                  <a:spcPct val="90000"/>
                </a:lnSpc>
                <a:spcBef>
                  <a:spcPts val="700"/>
                </a:spcBef>
                <a:spcAft>
                  <a:spcPts val="0"/>
                </a:spcAft>
                <a:buNone/>
              </a:pPr>
              <a:r>
                <a:rPr b="0" i="0" lang="en-US" sz="1400">
                  <a:solidFill>
                    <a:schemeClr val="lt1"/>
                  </a:solidFill>
                  <a:latin typeface="Calibri"/>
                  <a:ea typeface="Calibri"/>
                  <a:cs typeface="Calibri"/>
                  <a:sym typeface="Calibri"/>
                </a:rPr>
                <a:t>This model is ensemble of Decision Trees like RandomForest. As in random forests, a random subset of candidate features is used, but instead of looking for the most </a:t>
              </a:r>
              <a:r>
                <a:rPr lang="en-US">
                  <a:solidFill>
                    <a:schemeClr val="lt1"/>
                  </a:solidFill>
                  <a:latin typeface="Calibri"/>
                  <a:ea typeface="Calibri"/>
                  <a:cs typeface="Calibri"/>
                  <a:sym typeface="Calibri"/>
                </a:rPr>
                <a:t>optimal</a:t>
              </a:r>
              <a:r>
                <a:rPr b="0" i="0" lang="en-US" sz="1400">
                  <a:solidFill>
                    <a:schemeClr val="lt1"/>
                  </a:solidFill>
                  <a:latin typeface="Calibri"/>
                  <a:ea typeface="Calibri"/>
                  <a:cs typeface="Calibri"/>
                  <a:sym typeface="Calibri"/>
                </a:rPr>
                <a:t> thresholds, thresholds are drawn at random for each candidate feature and the best of these randomly-generated thresholds is picked as the splitting rule.</a:t>
              </a:r>
              <a:endParaRPr/>
            </a:p>
            <a:p>
              <a:pPr indent="0" lvl="0" marL="0" marR="0" rtl="0" algn="ctr">
                <a:lnSpc>
                  <a:spcPct val="90000"/>
                </a:lnSpc>
                <a:spcBef>
                  <a:spcPts val="490"/>
                </a:spcBef>
                <a:spcAft>
                  <a:spcPts val="0"/>
                </a:spcAft>
                <a:buNone/>
              </a:pPr>
              <a:r>
                <a:t/>
              </a:r>
              <a:endParaRPr b="0" sz="1400">
                <a:solidFill>
                  <a:schemeClr val="lt1"/>
                </a:solidFill>
                <a:latin typeface="Calibri"/>
                <a:ea typeface="Calibri"/>
                <a:cs typeface="Calibri"/>
                <a:sym typeface="Calibri"/>
              </a:endParaRPr>
            </a:p>
          </p:txBody>
        </p:sp>
        <p:sp>
          <p:nvSpPr>
            <p:cNvPr id="495" name="Google Shape;495;p30"/>
            <p:cNvSpPr/>
            <p:nvPr/>
          </p:nvSpPr>
          <p:spPr>
            <a:xfrm rot="5400000">
              <a:off x="4553570" y="2154499"/>
              <a:ext cx="2764500" cy="3957300"/>
            </a:xfrm>
            <a:prstGeom prst="round1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0"/>
            <p:cNvSpPr txBox="1"/>
            <p:nvPr/>
          </p:nvSpPr>
          <p:spPr>
            <a:xfrm>
              <a:off x="3957235" y="3441995"/>
              <a:ext cx="3957300" cy="2073300"/>
            </a:xfrm>
            <a:prstGeom prst="rect">
              <a:avLst/>
            </a:prstGeom>
            <a:noFill/>
            <a:ln>
              <a:noFill/>
            </a:ln>
          </p:spPr>
          <p:txBody>
            <a:bodyPr anchorCtr="0" anchor="t" bIns="0" lIns="142225" spcFirstLastPara="1" rIns="142225" wrap="square" tIns="0">
              <a:noAutofit/>
            </a:bodyPr>
            <a:lstStyle/>
            <a:p>
              <a:pPr indent="0" lvl="0" marL="0" marR="0" rtl="0" algn="ctr">
                <a:lnSpc>
                  <a:spcPct val="90000"/>
                </a:lnSpc>
                <a:spcBef>
                  <a:spcPts val="0"/>
                </a:spcBef>
                <a:spcAft>
                  <a:spcPts val="0"/>
                </a:spcAft>
                <a:buNone/>
              </a:pPr>
              <a:r>
                <a:rPr b="1" i="0" lang="en-US" sz="2000">
                  <a:solidFill>
                    <a:srgbClr val="FFC000"/>
                  </a:solidFill>
                  <a:latin typeface="Calibri"/>
                  <a:ea typeface="Calibri"/>
                  <a:cs typeface="Calibri"/>
                  <a:sym typeface="Calibri"/>
                </a:rPr>
                <a:t>Gradient Tree Boosting</a:t>
              </a:r>
              <a:endParaRPr/>
            </a:p>
            <a:p>
              <a:pPr indent="0" lvl="0" marL="0" marR="0" rtl="0" algn="ctr">
                <a:lnSpc>
                  <a:spcPct val="90000"/>
                </a:lnSpc>
                <a:spcBef>
                  <a:spcPts val="700"/>
                </a:spcBef>
                <a:spcAft>
                  <a:spcPts val="0"/>
                </a:spcAft>
                <a:buNone/>
              </a:pPr>
              <a:r>
                <a:rPr lang="en-US" sz="1400">
                  <a:solidFill>
                    <a:schemeClr val="lt1"/>
                  </a:solidFill>
                  <a:latin typeface="Calibri"/>
                  <a:ea typeface="Calibri"/>
                  <a:cs typeface="Calibri"/>
                  <a:sym typeface="Calibri"/>
                </a:rPr>
                <a:t>This model is also ensemble of Decision Trees (learner). Gradient boosting combines weak "learners" into a single strong learner in an iterative fashion.  </a:t>
              </a:r>
              <a:r>
                <a:rPr lang="en-US">
                  <a:solidFill>
                    <a:schemeClr val="lt1"/>
                  </a:solidFill>
                  <a:latin typeface="Calibri"/>
                  <a:ea typeface="Calibri"/>
                  <a:cs typeface="Calibri"/>
                  <a:sym typeface="Calibri"/>
                </a:rPr>
                <a:t>T</a:t>
              </a:r>
              <a:r>
                <a:rPr lang="en-US" sz="1400">
                  <a:solidFill>
                    <a:schemeClr val="lt1"/>
                  </a:solidFill>
                  <a:latin typeface="Calibri"/>
                  <a:ea typeface="Calibri"/>
                  <a:cs typeface="Calibri"/>
                  <a:sym typeface="Calibri"/>
                </a:rPr>
                <a:t>he intuition behind gradient boosting algorithm is to repetitively leverage the patterns in residuals and strengthen a model with weak predictions and make it better.</a:t>
              </a:r>
              <a:endParaRPr/>
            </a:p>
            <a:p>
              <a:pPr indent="0" lvl="0" marL="0" marR="0" rtl="0" algn="l">
                <a:lnSpc>
                  <a:spcPct val="90000"/>
                </a:lnSpc>
                <a:spcBef>
                  <a:spcPts val="490"/>
                </a:spcBef>
                <a:spcAft>
                  <a:spcPts val="0"/>
                </a:spcAft>
                <a:buNone/>
              </a:pPr>
              <a:r>
                <a:t/>
              </a:r>
              <a:endParaRPr sz="1400">
                <a:solidFill>
                  <a:schemeClr val="lt1"/>
                </a:solidFill>
                <a:latin typeface="Calibri"/>
                <a:ea typeface="Calibri"/>
                <a:cs typeface="Calibri"/>
                <a:sym typeface="Calibri"/>
              </a:endParaRPr>
            </a:p>
          </p:txBody>
        </p:sp>
        <p:sp>
          <p:nvSpPr>
            <p:cNvPr id="497" name="Google Shape;497;p30"/>
            <p:cNvSpPr/>
            <p:nvPr/>
          </p:nvSpPr>
          <p:spPr>
            <a:xfrm>
              <a:off x="1344973" y="2545098"/>
              <a:ext cx="5171400" cy="438000"/>
            </a:xfrm>
            <a:prstGeom prst="roundRect">
              <a:avLst>
                <a:gd fmla="val 16667" name="adj"/>
              </a:avLst>
            </a:prstGeom>
            <a:solidFill>
              <a:srgbClr val="FFC00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0"/>
            <p:cNvSpPr txBox="1"/>
            <p:nvPr/>
          </p:nvSpPr>
          <p:spPr>
            <a:xfrm>
              <a:off x="1366361" y="2566486"/>
              <a:ext cx="5128500" cy="395400"/>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None/>
              </a:pPr>
              <a:r>
                <a:rPr lang="en-US" sz="2000">
                  <a:solidFill>
                    <a:schemeClr val="dk1"/>
                  </a:solidFill>
                  <a:latin typeface="Calibri"/>
                  <a:ea typeface="Calibri"/>
                  <a:cs typeface="Calibri"/>
                  <a:sym typeface="Calibri"/>
                </a:rPr>
                <a:t>BASE MODELS</a:t>
              </a:r>
              <a:endParaRPr sz="2000">
                <a:solidFill>
                  <a:schemeClr val="dk1"/>
                </a:solidFill>
                <a:latin typeface="Calibri"/>
                <a:ea typeface="Calibri"/>
                <a:cs typeface="Calibri"/>
                <a:sym typeface="Calibri"/>
              </a:endParaRPr>
            </a:p>
          </p:txBody>
        </p:sp>
      </p:grpSp>
      <p:pic>
        <p:nvPicPr>
          <p:cNvPr id="499" name="Google Shape;499;p30"/>
          <p:cNvPicPr preferRelativeResize="0"/>
          <p:nvPr/>
        </p:nvPicPr>
        <p:blipFill rotWithShape="1">
          <a:blip r:embed="rId3">
            <a:alphaModFix/>
          </a:blip>
          <a:srcRect b="0" l="0" r="0" t="0"/>
          <a:stretch/>
        </p:blipFill>
        <p:spPr>
          <a:xfrm>
            <a:off x="3565610" y="3409781"/>
            <a:ext cx="1444753" cy="274320"/>
          </a:xfrm>
          <a:prstGeom prst="rect">
            <a:avLst/>
          </a:prstGeom>
          <a:noFill/>
          <a:ln>
            <a:noFill/>
          </a:ln>
        </p:spPr>
      </p:pic>
      <p:pic>
        <p:nvPicPr>
          <p:cNvPr id="500" name="Google Shape;500;p30"/>
          <p:cNvPicPr preferRelativeResize="0"/>
          <p:nvPr/>
        </p:nvPicPr>
        <p:blipFill rotWithShape="1">
          <a:blip r:embed="rId4">
            <a:alphaModFix/>
          </a:blip>
          <a:srcRect b="0" l="0" r="0" t="0"/>
          <a:stretch/>
        </p:blipFill>
        <p:spPr>
          <a:xfrm>
            <a:off x="6837716" y="3409781"/>
            <a:ext cx="1972492" cy="274320"/>
          </a:xfrm>
          <a:prstGeom prst="rect">
            <a:avLst/>
          </a:prstGeom>
          <a:noFill/>
          <a:ln>
            <a:noFill/>
          </a:ln>
        </p:spPr>
      </p:pic>
      <p:pic>
        <p:nvPicPr>
          <p:cNvPr id="501" name="Google Shape;501;p30"/>
          <p:cNvPicPr preferRelativeResize="0"/>
          <p:nvPr/>
        </p:nvPicPr>
        <p:blipFill>
          <a:blip r:embed="rId5">
            <a:alphaModFix/>
          </a:blip>
          <a:stretch>
            <a:fillRect/>
          </a:stretch>
        </p:blipFill>
        <p:spPr>
          <a:xfrm>
            <a:off x="3734775" y="6373300"/>
            <a:ext cx="1106424" cy="274320"/>
          </a:xfrm>
          <a:prstGeom prst="rect">
            <a:avLst/>
          </a:prstGeom>
          <a:noFill/>
          <a:ln>
            <a:noFill/>
          </a:ln>
        </p:spPr>
      </p:pic>
      <p:pic>
        <p:nvPicPr>
          <p:cNvPr id="502" name="Google Shape;502;p30"/>
          <p:cNvPicPr preferRelativeResize="0"/>
          <p:nvPr/>
        </p:nvPicPr>
        <p:blipFill>
          <a:blip r:embed="rId6">
            <a:alphaModFix/>
          </a:blip>
          <a:stretch>
            <a:fillRect/>
          </a:stretch>
        </p:blipFill>
        <p:spPr>
          <a:xfrm>
            <a:off x="7122916" y="6373300"/>
            <a:ext cx="1402084" cy="274325"/>
          </a:xfrm>
          <a:prstGeom prst="rect">
            <a:avLst/>
          </a:prstGeom>
          <a:noFill/>
          <a:ln>
            <a:noFill/>
          </a:ln>
        </p:spPr>
      </p:pic>
      <p:sp>
        <p:nvSpPr>
          <p:cNvPr id="503" name="Google Shape;503;p30"/>
          <p:cNvSpPr/>
          <p:nvPr/>
        </p:nvSpPr>
        <p:spPr>
          <a:xfrm>
            <a:off x="10105575" y="272150"/>
            <a:ext cx="1667400" cy="824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0000"/>
                </a:solidFill>
              </a:rPr>
              <a:t>Back up slide</a:t>
            </a:r>
            <a:endParaRPr b="1">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grpSp>
        <p:nvGrpSpPr>
          <p:cNvPr id="509" name="Google Shape;509;p31"/>
          <p:cNvGrpSpPr/>
          <p:nvPr/>
        </p:nvGrpSpPr>
        <p:grpSpPr>
          <a:xfrm flipH="1">
            <a:off x="247645" y="172446"/>
            <a:ext cx="2190765" cy="1675829"/>
            <a:chOff x="407914" y="422220"/>
            <a:chExt cx="7946190" cy="6078452"/>
          </a:xfrm>
        </p:grpSpPr>
        <p:grpSp>
          <p:nvGrpSpPr>
            <p:cNvPr id="510" name="Google Shape;510;p31"/>
            <p:cNvGrpSpPr/>
            <p:nvPr/>
          </p:nvGrpSpPr>
          <p:grpSpPr>
            <a:xfrm>
              <a:off x="407914" y="422220"/>
              <a:ext cx="4067259" cy="6043029"/>
              <a:chOff x="263536" y="550557"/>
              <a:chExt cx="4067259" cy="6043029"/>
            </a:xfrm>
          </p:grpSpPr>
          <p:grpSp>
            <p:nvGrpSpPr>
              <p:cNvPr id="511" name="Google Shape;511;p31"/>
              <p:cNvGrpSpPr/>
              <p:nvPr/>
            </p:nvGrpSpPr>
            <p:grpSpPr>
              <a:xfrm>
                <a:off x="263536" y="1600113"/>
                <a:ext cx="4067235" cy="4993473"/>
                <a:chOff x="-104587" y="1211987"/>
                <a:chExt cx="5092956" cy="6252784"/>
              </a:xfrm>
            </p:grpSpPr>
            <p:sp>
              <p:nvSpPr>
                <p:cNvPr id="512" name="Google Shape;512;p31"/>
                <p:cNvSpPr/>
                <p:nvPr/>
              </p:nvSpPr>
              <p:spPr>
                <a:xfrm>
                  <a:off x="2333006" y="2542605"/>
                  <a:ext cx="2641500" cy="22773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13" name="Google Shape;513;p31"/>
                <p:cNvSpPr/>
                <p:nvPr/>
              </p:nvSpPr>
              <p:spPr>
                <a:xfrm>
                  <a:off x="2346869" y="5187471"/>
                  <a:ext cx="2641500" cy="2277300"/>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14" name="Google Shape;514;p31"/>
                <p:cNvSpPr/>
                <p:nvPr/>
              </p:nvSpPr>
              <p:spPr>
                <a:xfrm>
                  <a:off x="-104587" y="1211987"/>
                  <a:ext cx="2641500" cy="227730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5" name="Google Shape;515;p31"/>
              <p:cNvSpPr/>
              <p:nvPr/>
            </p:nvSpPr>
            <p:spPr>
              <a:xfrm>
                <a:off x="2221195" y="550557"/>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6" name="Google Shape;516;p31"/>
            <p:cNvSpPr/>
            <p:nvPr/>
          </p:nvSpPr>
          <p:spPr>
            <a:xfrm>
              <a:off x="4286848" y="3608200"/>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17" name="Google Shape;517;p31"/>
            <p:cNvSpPr/>
            <p:nvPr/>
          </p:nvSpPr>
          <p:spPr>
            <a:xfrm>
              <a:off x="6244504" y="4682072"/>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8" name="Google Shape;518;p31"/>
          <p:cNvSpPr/>
          <p:nvPr/>
        </p:nvSpPr>
        <p:spPr>
          <a:xfrm>
            <a:off x="2573344" y="135809"/>
            <a:ext cx="64470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Modeling and Evaluation</a:t>
            </a:r>
            <a:endParaRPr/>
          </a:p>
        </p:txBody>
      </p:sp>
      <p:cxnSp>
        <p:nvCxnSpPr>
          <p:cNvPr id="519" name="Google Shape;519;p31"/>
          <p:cNvCxnSpPr/>
          <p:nvPr/>
        </p:nvCxnSpPr>
        <p:spPr>
          <a:xfrm>
            <a:off x="2573344" y="963237"/>
            <a:ext cx="6997200" cy="0"/>
          </a:xfrm>
          <a:prstGeom prst="straightConnector1">
            <a:avLst/>
          </a:prstGeom>
          <a:noFill/>
          <a:ln cap="flat" cmpd="sng" w="57150">
            <a:solidFill>
              <a:schemeClr val="accent1"/>
            </a:solidFill>
            <a:prstDash val="solid"/>
            <a:miter lim="800000"/>
            <a:headEnd len="sm" w="sm" type="none"/>
            <a:tailEnd len="sm" w="sm" type="none"/>
          </a:ln>
        </p:spPr>
      </p:cxnSp>
      <p:sp>
        <p:nvSpPr>
          <p:cNvPr id="520" name="Google Shape;520;p31"/>
          <p:cNvSpPr/>
          <p:nvPr/>
        </p:nvSpPr>
        <p:spPr>
          <a:xfrm>
            <a:off x="247650" y="2586852"/>
            <a:ext cx="5486400" cy="11079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t/>
            </a:r>
            <a:endParaRPr b="0" i="0" sz="1100">
              <a:solidFill>
                <a:srgbClr val="000000"/>
              </a:solidFill>
              <a:latin typeface="Helvetica Neue"/>
              <a:ea typeface="Helvetica Neue"/>
              <a:cs typeface="Helvetica Neue"/>
              <a:sym typeface="Helvetica Neue"/>
            </a:endParaRPr>
          </a:p>
        </p:txBody>
      </p:sp>
      <p:sp>
        <p:nvSpPr>
          <p:cNvPr id="521" name="Google Shape;521;p31"/>
          <p:cNvSpPr/>
          <p:nvPr/>
        </p:nvSpPr>
        <p:spPr>
          <a:xfrm>
            <a:off x="6627138" y="1695879"/>
            <a:ext cx="5486400" cy="3801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latin typeface="Calibri"/>
                <a:ea typeface="Calibri"/>
                <a:cs typeface="Calibri"/>
                <a:sym typeface="Calibri"/>
              </a:rPr>
              <a:t>4 models: </a:t>
            </a:r>
            <a:r>
              <a:rPr b="1" lang="en-US" sz="1600">
                <a:latin typeface="Calibri"/>
                <a:ea typeface="Calibri"/>
                <a:cs typeface="Calibri"/>
                <a:sym typeface="Calibri"/>
              </a:rPr>
              <a:t>Lasso</a:t>
            </a:r>
            <a:r>
              <a:rPr lang="en-US" sz="1600">
                <a:latin typeface="Calibri"/>
                <a:ea typeface="Calibri"/>
                <a:cs typeface="Calibri"/>
                <a:sym typeface="Calibri"/>
              </a:rPr>
              <a:t>, </a:t>
            </a:r>
            <a:r>
              <a:rPr b="1" lang="en-US" sz="1600">
                <a:latin typeface="Calibri"/>
                <a:ea typeface="Calibri"/>
                <a:cs typeface="Calibri"/>
                <a:sym typeface="Calibri"/>
              </a:rPr>
              <a:t>ElasticNet</a:t>
            </a:r>
            <a:r>
              <a:rPr lang="en-US" sz="1600">
                <a:latin typeface="Calibri"/>
                <a:ea typeface="Calibri"/>
                <a:cs typeface="Calibri"/>
                <a:sym typeface="Calibri"/>
              </a:rPr>
              <a:t>,</a:t>
            </a:r>
            <a:r>
              <a:rPr b="1" lang="en-US" sz="1600">
                <a:latin typeface="Calibri"/>
                <a:ea typeface="Calibri"/>
                <a:cs typeface="Calibri"/>
                <a:sym typeface="Calibri"/>
              </a:rPr>
              <a:t> </a:t>
            </a:r>
            <a:r>
              <a:rPr lang="en-US" sz="1600">
                <a:latin typeface="Calibri"/>
                <a:ea typeface="Calibri"/>
                <a:cs typeface="Calibri"/>
                <a:sym typeface="Calibri"/>
              </a:rPr>
              <a:t> </a:t>
            </a:r>
            <a:r>
              <a:rPr b="1" lang="en-US" sz="1600">
                <a:latin typeface="Calibri"/>
                <a:ea typeface="Calibri"/>
                <a:cs typeface="Calibri"/>
                <a:sym typeface="Calibri"/>
              </a:rPr>
              <a:t>ExtraTrees</a:t>
            </a:r>
            <a:r>
              <a:rPr lang="en-US" sz="1600">
                <a:latin typeface="Calibri"/>
                <a:ea typeface="Calibri"/>
                <a:cs typeface="Calibri"/>
                <a:sym typeface="Calibri"/>
              </a:rPr>
              <a:t>,  </a:t>
            </a:r>
            <a:r>
              <a:rPr b="1" lang="en-US" sz="1600">
                <a:latin typeface="Calibri"/>
                <a:ea typeface="Calibri"/>
                <a:cs typeface="Calibri"/>
                <a:sym typeface="Calibri"/>
              </a:rPr>
              <a:t>GradientTreeBoosting</a:t>
            </a:r>
            <a:r>
              <a:rPr lang="en-US" sz="1600">
                <a:latin typeface="Calibri"/>
                <a:ea typeface="Calibri"/>
                <a:cs typeface="Calibri"/>
                <a:sym typeface="Calibri"/>
              </a:rPr>
              <a:t> are evaluated using 5 fold CV on train data. </a:t>
            </a:r>
            <a:r>
              <a:rPr lang="en-US" sz="1600">
                <a:solidFill>
                  <a:schemeClr val="dk1"/>
                </a:solidFill>
                <a:latin typeface="Calibri"/>
                <a:ea typeface="Calibri"/>
                <a:cs typeface="Calibri"/>
                <a:sym typeface="Calibri"/>
              </a:rPr>
              <a:t>T</a:t>
            </a:r>
            <a:r>
              <a:rPr lang="en-US" sz="1600">
                <a:solidFill>
                  <a:schemeClr val="dk1"/>
                </a:solidFill>
                <a:latin typeface="Calibri"/>
                <a:ea typeface="Calibri"/>
                <a:cs typeface="Calibri"/>
                <a:sym typeface="Calibri"/>
              </a:rPr>
              <a:t>he evaluation is done based on average of metrics  for each validation part. </a:t>
            </a:r>
            <a:endParaRPr sz="1600">
              <a:latin typeface="Calibri"/>
              <a:ea typeface="Calibri"/>
              <a:cs typeface="Calibri"/>
              <a:sym typeface="Calibri"/>
            </a:endParaRPr>
          </a:p>
          <a:p>
            <a:pPr indent="0" lvl="0" marL="0" marR="0" rtl="0" algn="l">
              <a:spcBef>
                <a:spcPts val="0"/>
              </a:spcBef>
              <a:spcAft>
                <a:spcPts val="0"/>
              </a:spcAft>
              <a:buNone/>
            </a:pPr>
            <a:r>
              <a:rPr lang="en-US" sz="1600">
                <a:latin typeface="Calibri"/>
                <a:ea typeface="Calibri"/>
                <a:cs typeface="Calibri"/>
                <a:sym typeface="Calibri"/>
              </a:rPr>
              <a:t>As a main evaluation metric is selected </a:t>
            </a:r>
            <a:r>
              <a:rPr b="1" lang="en-US" sz="1600">
                <a:latin typeface="Calibri"/>
                <a:ea typeface="Calibri"/>
                <a:cs typeface="Calibri"/>
                <a:sym typeface="Calibri"/>
              </a:rPr>
              <a:t>AUC</a:t>
            </a:r>
            <a:r>
              <a:rPr lang="en-US" sz="1600">
                <a:latin typeface="Calibri"/>
                <a:ea typeface="Calibri"/>
                <a:cs typeface="Calibri"/>
                <a:sym typeface="Calibri"/>
              </a:rPr>
              <a:t>. </a:t>
            </a:r>
            <a:endParaRPr sz="1600">
              <a:latin typeface="Calibri"/>
              <a:ea typeface="Calibri"/>
              <a:cs typeface="Calibri"/>
              <a:sym typeface="Calibri"/>
            </a:endParaRPr>
          </a:p>
          <a:p>
            <a:pPr indent="0" lvl="0" marL="0" marR="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600">
                <a:solidFill>
                  <a:schemeClr val="dk1"/>
                </a:solidFill>
                <a:latin typeface="Calibri"/>
                <a:ea typeface="Calibri"/>
                <a:cs typeface="Calibri"/>
                <a:sym typeface="Calibri"/>
              </a:rPr>
              <a:t>Linear</a:t>
            </a:r>
            <a:r>
              <a:rPr lang="en-US" sz="1600">
                <a:solidFill>
                  <a:schemeClr val="dk1"/>
                </a:solidFill>
                <a:latin typeface="Calibri"/>
                <a:ea typeface="Calibri"/>
                <a:cs typeface="Calibri"/>
                <a:sym typeface="Calibri"/>
              </a:rPr>
              <a:t> models (</a:t>
            </a:r>
            <a:r>
              <a:rPr b="1" lang="en-US" sz="1600">
                <a:solidFill>
                  <a:schemeClr val="dk1"/>
                </a:solidFill>
                <a:latin typeface="Calibri"/>
                <a:ea typeface="Calibri"/>
                <a:cs typeface="Calibri"/>
                <a:sym typeface="Calibri"/>
              </a:rPr>
              <a:t>Lasso</a:t>
            </a:r>
            <a:r>
              <a:rPr lang="en-US" sz="1600">
                <a:solidFill>
                  <a:schemeClr val="dk1"/>
                </a:solidFill>
                <a:latin typeface="Calibri"/>
                <a:ea typeface="Calibri"/>
                <a:cs typeface="Calibri"/>
                <a:sym typeface="Calibri"/>
              </a:rPr>
              <a:t>, </a:t>
            </a:r>
            <a:r>
              <a:rPr b="1" lang="en-US" sz="1600">
                <a:solidFill>
                  <a:schemeClr val="dk1"/>
                </a:solidFill>
                <a:latin typeface="Calibri"/>
                <a:ea typeface="Calibri"/>
                <a:cs typeface="Calibri"/>
                <a:sym typeface="Calibri"/>
              </a:rPr>
              <a:t>ElasticNet</a:t>
            </a:r>
            <a:r>
              <a:rPr lang="en-US" sz="1600">
                <a:solidFill>
                  <a:schemeClr val="dk1"/>
                </a:solidFill>
                <a:latin typeface="Calibri"/>
                <a:ea typeface="Calibri"/>
                <a:cs typeface="Calibri"/>
                <a:sym typeface="Calibri"/>
              </a:rPr>
              <a:t>) performance is low compared to </a:t>
            </a:r>
            <a:r>
              <a:rPr b="1" lang="en-US" sz="1600">
                <a:solidFill>
                  <a:schemeClr val="dk1"/>
                </a:solidFill>
                <a:latin typeface="Calibri"/>
                <a:ea typeface="Calibri"/>
                <a:cs typeface="Calibri"/>
                <a:sym typeface="Calibri"/>
              </a:rPr>
              <a:t>DecisionTree</a:t>
            </a:r>
            <a:r>
              <a:rPr lang="en-US" sz="1600">
                <a:solidFill>
                  <a:schemeClr val="dk1"/>
                </a:solidFill>
                <a:latin typeface="Calibri"/>
                <a:ea typeface="Calibri"/>
                <a:cs typeface="Calibri"/>
                <a:sym typeface="Calibri"/>
              </a:rPr>
              <a:t> based models  (</a:t>
            </a:r>
            <a:r>
              <a:rPr b="1" lang="en-US" sz="1600">
                <a:solidFill>
                  <a:schemeClr val="dk1"/>
                </a:solidFill>
                <a:latin typeface="Calibri"/>
                <a:ea typeface="Calibri"/>
                <a:cs typeface="Calibri"/>
                <a:sym typeface="Calibri"/>
              </a:rPr>
              <a:t>ExtraTrees</a:t>
            </a:r>
            <a:r>
              <a:rPr lang="en-US" sz="1600">
                <a:solidFill>
                  <a:schemeClr val="dk1"/>
                </a:solidFill>
                <a:latin typeface="Calibri"/>
                <a:ea typeface="Calibri"/>
                <a:cs typeface="Calibri"/>
                <a:sym typeface="Calibri"/>
              </a:rPr>
              <a:t>,  </a:t>
            </a:r>
            <a:r>
              <a:rPr b="1" lang="en-US" sz="1600">
                <a:solidFill>
                  <a:schemeClr val="dk1"/>
                </a:solidFill>
                <a:latin typeface="Calibri"/>
                <a:ea typeface="Calibri"/>
                <a:cs typeface="Calibri"/>
                <a:sym typeface="Calibri"/>
              </a:rPr>
              <a:t>GradientTreeBoosting</a:t>
            </a:r>
            <a:r>
              <a:rPr lang="en-US" sz="1600">
                <a:solidFill>
                  <a:schemeClr val="dk1"/>
                </a:solidFill>
                <a:latin typeface="Calibri"/>
                <a:ea typeface="Calibri"/>
                <a:cs typeface="Calibri"/>
                <a:sym typeface="Calibri"/>
              </a:rPr>
              <a:t>), which was expected as we have investigated that our data is mostly non liner.</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600">
              <a:latin typeface="Calibri"/>
              <a:ea typeface="Calibri"/>
              <a:cs typeface="Calibri"/>
              <a:sym typeface="Calibri"/>
            </a:endParaRPr>
          </a:p>
          <a:p>
            <a:pPr indent="0" lvl="0" marL="0" marR="0" rtl="0" algn="l">
              <a:spcBef>
                <a:spcPts val="0"/>
              </a:spcBef>
              <a:spcAft>
                <a:spcPts val="0"/>
              </a:spcAft>
              <a:buNone/>
            </a:pPr>
            <a:r>
              <a:t/>
            </a:r>
            <a:endParaRPr sz="1600">
              <a:latin typeface="Calibri"/>
              <a:ea typeface="Calibri"/>
              <a:cs typeface="Calibri"/>
              <a:sym typeface="Calibri"/>
            </a:endParaRPr>
          </a:p>
          <a:p>
            <a:pPr indent="0" lvl="0" marL="0" marR="0" rtl="0" algn="l">
              <a:spcBef>
                <a:spcPts val="0"/>
              </a:spcBef>
              <a:spcAft>
                <a:spcPts val="0"/>
              </a:spcAft>
              <a:buNone/>
            </a:pPr>
            <a:r>
              <a:rPr lang="en-US" sz="1600">
                <a:latin typeface="Calibri"/>
                <a:ea typeface="Calibri"/>
                <a:cs typeface="Calibri"/>
                <a:sym typeface="Calibri"/>
              </a:rPr>
              <a:t>So </a:t>
            </a:r>
            <a:r>
              <a:rPr lang="en-US" sz="1600">
                <a:solidFill>
                  <a:schemeClr val="dk1"/>
                </a:solidFill>
                <a:latin typeface="Calibri"/>
                <a:ea typeface="Calibri"/>
                <a:cs typeface="Calibri"/>
                <a:sym typeface="Calibri"/>
              </a:rPr>
              <a:t>for further processing only  </a:t>
            </a:r>
            <a:r>
              <a:rPr b="1" lang="en-US" sz="1600">
                <a:solidFill>
                  <a:schemeClr val="dk1"/>
                </a:solidFill>
                <a:latin typeface="Calibri"/>
                <a:ea typeface="Calibri"/>
                <a:cs typeface="Calibri"/>
                <a:sym typeface="Calibri"/>
              </a:rPr>
              <a:t>ExtraTrees</a:t>
            </a:r>
            <a:r>
              <a:rPr lang="en-US" sz="1600">
                <a:solidFill>
                  <a:schemeClr val="dk1"/>
                </a:solidFill>
                <a:latin typeface="Calibri"/>
                <a:ea typeface="Calibri"/>
                <a:cs typeface="Calibri"/>
                <a:sym typeface="Calibri"/>
              </a:rPr>
              <a:t> and  </a:t>
            </a:r>
            <a:r>
              <a:rPr b="1" lang="en-US" sz="1600">
                <a:solidFill>
                  <a:schemeClr val="dk1"/>
                </a:solidFill>
                <a:latin typeface="Calibri"/>
                <a:ea typeface="Calibri"/>
                <a:cs typeface="Calibri"/>
                <a:sym typeface="Calibri"/>
              </a:rPr>
              <a:t>GradientTreeBoosting </a:t>
            </a:r>
            <a:r>
              <a:rPr lang="en-US" sz="1600">
                <a:solidFill>
                  <a:schemeClr val="dk1"/>
                </a:solidFill>
                <a:latin typeface="Calibri"/>
                <a:ea typeface="Calibri"/>
                <a:cs typeface="Calibri"/>
                <a:sym typeface="Calibri"/>
              </a:rPr>
              <a:t>are selected.</a:t>
            </a:r>
            <a:endParaRPr sz="1600">
              <a:solidFill>
                <a:schemeClr val="dk1"/>
              </a:solidFill>
              <a:latin typeface="Calibri"/>
              <a:ea typeface="Calibri"/>
              <a:cs typeface="Calibri"/>
              <a:sym typeface="Calibri"/>
            </a:endParaRPr>
          </a:p>
        </p:txBody>
      </p:sp>
      <p:sp>
        <p:nvSpPr>
          <p:cNvPr id="522" name="Google Shape;522;p31"/>
          <p:cNvSpPr txBox="1"/>
          <p:nvPr/>
        </p:nvSpPr>
        <p:spPr>
          <a:xfrm>
            <a:off x="3364992" y="1005850"/>
            <a:ext cx="51669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0070C0"/>
                </a:solidFill>
                <a:latin typeface="Calibri"/>
                <a:ea typeface="Calibri"/>
                <a:cs typeface="Calibri"/>
                <a:sym typeface="Calibri"/>
              </a:rPr>
              <a:t>Model selection: 5 fold CV</a:t>
            </a:r>
            <a:endParaRPr/>
          </a:p>
        </p:txBody>
      </p:sp>
      <p:pic>
        <p:nvPicPr>
          <p:cNvPr id="523" name="Google Shape;523;p31"/>
          <p:cNvPicPr preferRelativeResize="0"/>
          <p:nvPr/>
        </p:nvPicPr>
        <p:blipFill>
          <a:blip r:embed="rId3">
            <a:alphaModFix/>
          </a:blip>
          <a:stretch>
            <a:fillRect/>
          </a:stretch>
        </p:blipFill>
        <p:spPr>
          <a:xfrm>
            <a:off x="396388" y="2104163"/>
            <a:ext cx="5811148" cy="2238701"/>
          </a:xfrm>
          <a:prstGeom prst="rect">
            <a:avLst/>
          </a:prstGeom>
          <a:noFill/>
          <a:ln>
            <a:noFill/>
          </a:ln>
        </p:spPr>
      </p:pic>
      <p:pic>
        <p:nvPicPr>
          <p:cNvPr id="524" name="Google Shape;524;p31"/>
          <p:cNvPicPr preferRelativeResize="0"/>
          <p:nvPr/>
        </p:nvPicPr>
        <p:blipFill>
          <a:blip r:embed="rId4">
            <a:alphaModFix/>
          </a:blip>
          <a:stretch>
            <a:fillRect/>
          </a:stretch>
        </p:blipFill>
        <p:spPr>
          <a:xfrm>
            <a:off x="78462" y="4485563"/>
            <a:ext cx="6446999" cy="809700"/>
          </a:xfrm>
          <a:prstGeom prst="rect">
            <a:avLst/>
          </a:prstGeom>
          <a:noFill/>
          <a:ln>
            <a:noFill/>
          </a:ln>
        </p:spPr>
      </p:pic>
      <p:sp>
        <p:nvSpPr>
          <p:cNvPr id="525" name="Google Shape;525;p31"/>
          <p:cNvSpPr/>
          <p:nvPr/>
        </p:nvSpPr>
        <p:spPr>
          <a:xfrm>
            <a:off x="152400" y="5447675"/>
            <a:ext cx="11887200" cy="1371000"/>
          </a:xfrm>
          <a:prstGeom prst="roundRect">
            <a:avLst>
              <a:gd fmla="val 16667" name="adj"/>
            </a:avLst>
          </a:prstGeom>
          <a:solidFill>
            <a:schemeClr val="lt1"/>
          </a:solidFill>
          <a:ln cap="flat" cmpd="sng" w="9525">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419100" rtl="0" algn="l">
              <a:lnSpc>
                <a:spcPct val="115000"/>
              </a:lnSpc>
              <a:spcBef>
                <a:spcPts val="0"/>
              </a:spcBef>
              <a:spcAft>
                <a:spcPts val="0"/>
              </a:spcAft>
              <a:buSzPts val="1100"/>
              <a:buNone/>
            </a:pPr>
            <a:r>
              <a:rPr b="1" lang="en-US" sz="1800">
                <a:solidFill>
                  <a:schemeClr val="dk1"/>
                </a:solidFill>
                <a:latin typeface="Calibri"/>
                <a:ea typeface="Calibri"/>
                <a:cs typeface="Calibri"/>
                <a:sym typeface="Calibri"/>
              </a:rPr>
              <a:t>AUC</a:t>
            </a:r>
            <a:r>
              <a:rPr b="1" lang="en-US" sz="1800">
                <a:solidFill>
                  <a:schemeClr val="dk1"/>
                </a:solidFill>
                <a:latin typeface="Calibri"/>
                <a:ea typeface="Calibri"/>
                <a:cs typeface="Calibri"/>
                <a:sym typeface="Calibri"/>
              </a:rPr>
              <a:t>:</a:t>
            </a:r>
            <a:endParaRPr b="1" sz="1800">
              <a:solidFill>
                <a:schemeClr val="dk1"/>
              </a:solidFill>
              <a:latin typeface="Calibri"/>
              <a:ea typeface="Calibri"/>
              <a:cs typeface="Calibri"/>
              <a:sym typeface="Calibri"/>
            </a:endParaRPr>
          </a:p>
          <a:p>
            <a:pPr indent="0" lvl="0" marL="0" marR="419100" rtl="0" algn="l">
              <a:lnSpc>
                <a:spcPct val="115000"/>
              </a:lnSpc>
              <a:spcBef>
                <a:spcPts val="500"/>
              </a:spcBef>
              <a:spcAft>
                <a:spcPts val="500"/>
              </a:spcAft>
              <a:buSzPts val="1100"/>
              <a:buNone/>
            </a:pPr>
            <a:r>
              <a:rPr lang="en-US" sz="1800">
                <a:solidFill>
                  <a:schemeClr val="dk1"/>
                </a:solidFill>
                <a:latin typeface="Calibri"/>
                <a:ea typeface="Calibri"/>
                <a:cs typeface="Calibri"/>
                <a:sym typeface="Calibri"/>
              </a:rPr>
              <a:t>The  probability that model will rank a randomly chosen positive instance higher than a randomly chosen negative one (the  probability that for a randomly  chosen successful launch model will predict higher </a:t>
            </a:r>
            <a:r>
              <a:rPr b="1" lang="en-US" sz="1800">
                <a:solidFill>
                  <a:schemeClr val="dk1"/>
                </a:solidFill>
                <a:latin typeface="Calibri"/>
                <a:ea typeface="Calibri"/>
                <a:cs typeface="Calibri"/>
                <a:sym typeface="Calibri"/>
              </a:rPr>
              <a:t>market share </a:t>
            </a:r>
            <a:r>
              <a:rPr lang="en-US" sz="1800">
                <a:solidFill>
                  <a:schemeClr val="dk1"/>
                </a:solidFill>
                <a:latin typeface="Calibri"/>
                <a:ea typeface="Calibri"/>
                <a:cs typeface="Calibri"/>
                <a:sym typeface="Calibri"/>
              </a:rPr>
              <a:t>than a randomly chosen not successful launch).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4"/>
          <p:cNvSpPr/>
          <p:nvPr/>
        </p:nvSpPr>
        <p:spPr>
          <a:xfrm flipH="1" rot="10800000">
            <a:off x="1239806" y="4683790"/>
            <a:ext cx="813052" cy="700907"/>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06" name="Google Shape;106;p14"/>
          <p:cNvSpPr/>
          <p:nvPr/>
        </p:nvSpPr>
        <p:spPr>
          <a:xfrm flipH="1" rot="10800000">
            <a:off x="1239806" y="1564911"/>
            <a:ext cx="813052" cy="700907"/>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7" name="Google Shape;107;p14"/>
          <p:cNvSpPr/>
          <p:nvPr/>
        </p:nvSpPr>
        <p:spPr>
          <a:xfrm flipH="1" rot="10800000">
            <a:off x="1239806" y="2347248"/>
            <a:ext cx="813052" cy="700907"/>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08" name="Google Shape;108;p14"/>
          <p:cNvSpPr/>
          <p:nvPr/>
        </p:nvSpPr>
        <p:spPr>
          <a:xfrm flipH="1" rot="10800000">
            <a:off x="1239806" y="5493496"/>
            <a:ext cx="813052" cy="700906"/>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09" name="Google Shape;109;p14"/>
          <p:cNvSpPr/>
          <p:nvPr/>
        </p:nvSpPr>
        <p:spPr>
          <a:xfrm flipH="1" rot="10800000">
            <a:off x="1239806" y="3904942"/>
            <a:ext cx="813052" cy="700906"/>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10" name="Google Shape;110;p14"/>
          <p:cNvSpPr/>
          <p:nvPr/>
        </p:nvSpPr>
        <p:spPr>
          <a:xfrm flipH="1" rot="10800000">
            <a:off x="1239806" y="3126095"/>
            <a:ext cx="813052" cy="700907"/>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11" name="Google Shape;111;p14"/>
          <p:cNvSpPr/>
          <p:nvPr/>
        </p:nvSpPr>
        <p:spPr>
          <a:xfrm>
            <a:off x="2306132" y="273391"/>
            <a:ext cx="1542666"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3200" u="none" cap="none" strike="noStrike">
                <a:solidFill>
                  <a:schemeClr val="dk1"/>
                </a:solidFill>
                <a:latin typeface="Calibri"/>
                <a:ea typeface="Calibri"/>
                <a:cs typeface="Calibri"/>
                <a:sym typeface="Calibri"/>
              </a:rPr>
              <a:t>Content</a:t>
            </a:r>
            <a:endParaRPr b="1" i="0" sz="3200" u="none" cap="none" strike="noStrike">
              <a:solidFill>
                <a:schemeClr val="dk1"/>
              </a:solidFill>
              <a:latin typeface="Calibri"/>
              <a:ea typeface="Calibri"/>
              <a:cs typeface="Calibri"/>
              <a:sym typeface="Calibri"/>
            </a:endParaRPr>
          </a:p>
        </p:txBody>
      </p:sp>
      <p:cxnSp>
        <p:nvCxnSpPr>
          <p:cNvPr id="112" name="Google Shape;112;p14"/>
          <p:cNvCxnSpPr/>
          <p:nvPr/>
        </p:nvCxnSpPr>
        <p:spPr>
          <a:xfrm>
            <a:off x="2058593" y="1122901"/>
            <a:ext cx="8769828" cy="0"/>
          </a:xfrm>
          <a:prstGeom prst="straightConnector1">
            <a:avLst/>
          </a:prstGeom>
          <a:noFill/>
          <a:ln cap="flat" cmpd="sng" w="57150">
            <a:solidFill>
              <a:schemeClr val="accent1"/>
            </a:solidFill>
            <a:prstDash val="solid"/>
            <a:miter lim="800000"/>
            <a:headEnd len="sm" w="sm" type="none"/>
            <a:tailEnd len="sm" w="sm" type="none"/>
          </a:ln>
        </p:spPr>
      </p:cxnSp>
      <p:sp>
        <p:nvSpPr>
          <p:cNvPr id="113" name="Google Shape;113;p14"/>
          <p:cNvSpPr txBox="1"/>
          <p:nvPr/>
        </p:nvSpPr>
        <p:spPr>
          <a:xfrm>
            <a:off x="2243276" y="1653754"/>
            <a:ext cx="8585145"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800" u="none" cap="none" strike="noStrike">
                <a:solidFill>
                  <a:schemeClr val="dk1"/>
                </a:solidFill>
                <a:latin typeface="Calibri"/>
                <a:ea typeface="Calibri"/>
                <a:cs typeface="Calibri"/>
                <a:sym typeface="Calibri"/>
              </a:rPr>
              <a:t>Objective</a:t>
            </a:r>
            <a:endParaRPr/>
          </a:p>
        </p:txBody>
      </p:sp>
      <p:sp>
        <p:nvSpPr>
          <p:cNvPr id="114" name="Google Shape;114;p14"/>
          <p:cNvSpPr txBox="1"/>
          <p:nvPr/>
        </p:nvSpPr>
        <p:spPr>
          <a:xfrm>
            <a:off x="2243276" y="2439471"/>
            <a:ext cx="8585145"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Data exploration and analysis</a:t>
            </a:r>
            <a:endParaRPr/>
          </a:p>
        </p:txBody>
      </p:sp>
      <p:sp>
        <p:nvSpPr>
          <p:cNvPr id="115" name="Google Shape;115;p14"/>
          <p:cNvSpPr txBox="1"/>
          <p:nvPr/>
        </p:nvSpPr>
        <p:spPr>
          <a:xfrm>
            <a:off x="2243276" y="3225188"/>
            <a:ext cx="8585145"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Data preparation</a:t>
            </a:r>
            <a:endParaRPr/>
          </a:p>
        </p:txBody>
      </p:sp>
      <p:sp>
        <p:nvSpPr>
          <p:cNvPr id="116" name="Google Shape;116;p14"/>
          <p:cNvSpPr txBox="1"/>
          <p:nvPr/>
        </p:nvSpPr>
        <p:spPr>
          <a:xfrm>
            <a:off x="2243276" y="4010905"/>
            <a:ext cx="8585145"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Modeling</a:t>
            </a:r>
            <a:endParaRPr/>
          </a:p>
        </p:txBody>
      </p:sp>
      <p:sp>
        <p:nvSpPr>
          <p:cNvPr id="117" name="Google Shape;117;p14"/>
          <p:cNvSpPr txBox="1"/>
          <p:nvPr/>
        </p:nvSpPr>
        <p:spPr>
          <a:xfrm>
            <a:off x="2243275" y="4796622"/>
            <a:ext cx="8585145"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Evaluation</a:t>
            </a:r>
            <a:endParaRPr/>
          </a:p>
        </p:txBody>
      </p:sp>
      <p:sp>
        <p:nvSpPr>
          <p:cNvPr id="118" name="Google Shape;118;p14"/>
          <p:cNvSpPr txBox="1"/>
          <p:nvPr/>
        </p:nvSpPr>
        <p:spPr>
          <a:xfrm>
            <a:off x="2243276" y="5582339"/>
            <a:ext cx="8585144"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Next Steps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30" name="Shape 530"/>
        <p:cNvGrpSpPr/>
        <p:nvPr/>
      </p:nvGrpSpPr>
      <p:grpSpPr>
        <a:xfrm>
          <a:off x="0" y="0"/>
          <a:ext cx="0" cy="0"/>
          <a:chOff x="0" y="0"/>
          <a:chExt cx="0" cy="0"/>
        </a:xfrm>
      </p:grpSpPr>
      <p:grpSp>
        <p:nvGrpSpPr>
          <p:cNvPr id="531" name="Google Shape;531;p32"/>
          <p:cNvGrpSpPr/>
          <p:nvPr/>
        </p:nvGrpSpPr>
        <p:grpSpPr>
          <a:xfrm flipH="1">
            <a:off x="247645" y="172446"/>
            <a:ext cx="2190765" cy="1675829"/>
            <a:chOff x="407914" y="422220"/>
            <a:chExt cx="7946190" cy="6078452"/>
          </a:xfrm>
        </p:grpSpPr>
        <p:grpSp>
          <p:nvGrpSpPr>
            <p:cNvPr id="532" name="Google Shape;532;p32"/>
            <p:cNvGrpSpPr/>
            <p:nvPr/>
          </p:nvGrpSpPr>
          <p:grpSpPr>
            <a:xfrm>
              <a:off x="407914" y="422220"/>
              <a:ext cx="4067259" cy="6043029"/>
              <a:chOff x="263536" y="550557"/>
              <a:chExt cx="4067259" cy="6043029"/>
            </a:xfrm>
          </p:grpSpPr>
          <p:grpSp>
            <p:nvGrpSpPr>
              <p:cNvPr id="533" name="Google Shape;533;p32"/>
              <p:cNvGrpSpPr/>
              <p:nvPr/>
            </p:nvGrpSpPr>
            <p:grpSpPr>
              <a:xfrm>
                <a:off x="263536" y="1600113"/>
                <a:ext cx="4067235" cy="4993473"/>
                <a:chOff x="-104587" y="1211987"/>
                <a:chExt cx="5092956" cy="6252784"/>
              </a:xfrm>
            </p:grpSpPr>
            <p:sp>
              <p:nvSpPr>
                <p:cNvPr id="534" name="Google Shape;534;p32"/>
                <p:cNvSpPr/>
                <p:nvPr/>
              </p:nvSpPr>
              <p:spPr>
                <a:xfrm>
                  <a:off x="2333006" y="2542605"/>
                  <a:ext cx="2641500" cy="22773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35" name="Google Shape;535;p32"/>
                <p:cNvSpPr/>
                <p:nvPr/>
              </p:nvSpPr>
              <p:spPr>
                <a:xfrm>
                  <a:off x="2346869" y="5187471"/>
                  <a:ext cx="2641500" cy="2277300"/>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36" name="Google Shape;536;p32"/>
                <p:cNvSpPr/>
                <p:nvPr/>
              </p:nvSpPr>
              <p:spPr>
                <a:xfrm>
                  <a:off x="-104587" y="1211987"/>
                  <a:ext cx="2641500" cy="227730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7" name="Google Shape;537;p32"/>
              <p:cNvSpPr/>
              <p:nvPr/>
            </p:nvSpPr>
            <p:spPr>
              <a:xfrm>
                <a:off x="2221195" y="550557"/>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38" name="Google Shape;538;p32"/>
            <p:cNvSpPr/>
            <p:nvPr/>
          </p:nvSpPr>
          <p:spPr>
            <a:xfrm>
              <a:off x="4286848" y="3608200"/>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39" name="Google Shape;539;p32"/>
            <p:cNvSpPr/>
            <p:nvPr/>
          </p:nvSpPr>
          <p:spPr>
            <a:xfrm>
              <a:off x="6244504" y="4682072"/>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40" name="Google Shape;540;p32"/>
          <p:cNvSpPr/>
          <p:nvPr/>
        </p:nvSpPr>
        <p:spPr>
          <a:xfrm>
            <a:off x="2573344" y="135809"/>
            <a:ext cx="64470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Modeling and Evaluation</a:t>
            </a:r>
            <a:endParaRPr/>
          </a:p>
        </p:txBody>
      </p:sp>
      <p:cxnSp>
        <p:nvCxnSpPr>
          <p:cNvPr id="541" name="Google Shape;541;p32"/>
          <p:cNvCxnSpPr/>
          <p:nvPr/>
        </p:nvCxnSpPr>
        <p:spPr>
          <a:xfrm>
            <a:off x="2573344" y="963237"/>
            <a:ext cx="6997200" cy="0"/>
          </a:xfrm>
          <a:prstGeom prst="straightConnector1">
            <a:avLst/>
          </a:prstGeom>
          <a:noFill/>
          <a:ln cap="flat" cmpd="sng" w="57150">
            <a:solidFill>
              <a:schemeClr val="accent1"/>
            </a:solidFill>
            <a:prstDash val="solid"/>
            <a:miter lim="800000"/>
            <a:headEnd len="sm" w="sm" type="none"/>
            <a:tailEnd len="sm" w="sm" type="none"/>
          </a:ln>
        </p:spPr>
      </p:cxnSp>
      <p:sp>
        <p:nvSpPr>
          <p:cNvPr id="542" name="Google Shape;542;p32"/>
          <p:cNvSpPr/>
          <p:nvPr/>
        </p:nvSpPr>
        <p:spPr>
          <a:xfrm>
            <a:off x="247650" y="2586852"/>
            <a:ext cx="5486400" cy="11079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t/>
            </a:r>
            <a:endParaRPr b="0" i="0" sz="1100">
              <a:solidFill>
                <a:srgbClr val="000000"/>
              </a:solidFill>
              <a:latin typeface="Helvetica Neue"/>
              <a:ea typeface="Helvetica Neue"/>
              <a:cs typeface="Helvetica Neue"/>
              <a:sym typeface="Helvetica Neue"/>
            </a:endParaRPr>
          </a:p>
        </p:txBody>
      </p:sp>
      <p:sp>
        <p:nvSpPr>
          <p:cNvPr id="543" name="Google Shape;543;p32"/>
          <p:cNvSpPr/>
          <p:nvPr/>
        </p:nvSpPr>
        <p:spPr>
          <a:xfrm>
            <a:off x="6984675" y="1743750"/>
            <a:ext cx="4988400" cy="4589400"/>
          </a:xfrm>
          <a:prstGeom prst="rect">
            <a:avLst/>
          </a:prstGeom>
          <a:noFill/>
          <a:ln>
            <a:noFill/>
          </a:ln>
        </p:spPr>
        <p:txBody>
          <a:bodyPr anchorCtr="0" anchor="ctr" bIns="45700" lIns="91425" spcFirstLastPara="1" rIns="91425" wrap="square" tIns="45700">
            <a:noAutofit/>
          </a:bodyPr>
          <a:lstStyle/>
          <a:p>
            <a:pPr indent="-304800" lvl="0" marL="457200" rtl="0" algn="l">
              <a:lnSpc>
                <a:spcPct val="115000"/>
              </a:lnSpc>
              <a:spcBef>
                <a:spcPts val="1100"/>
              </a:spcBef>
              <a:spcAft>
                <a:spcPts val="0"/>
              </a:spcAft>
              <a:buClr>
                <a:schemeClr val="dk1"/>
              </a:buClr>
              <a:buSzPts val="1200"/>
              <a:buFont typeface="Helvetica Neue"/>
              <a:buChar char="●"/>
            </a:pPr>
            <a:r>
              <a:rPr lang="en-US" sz="1200">
                <a:solidFill>
                  <a:schemeClr val="dk1"/>
                </a:solidFill>
                <a:latin typeface="Calibri"/>
                <a:ea typeface="Calibri"/>
                <a:cs typeface="Calibri"/>
                <a:sym typeface="Calibri"/>
              </a:rPr>
              <a:t>As expected </a:t>
            </a:r>
            <a:r>
              <a:rPr b="1" lang="en-US" sz="1200">
                <a:solidFill>
                  <a:schemeClr val="dk1"/>
                </a:solidFill>
                <a:latin typeface="Calibri"/>
                <a:ea typeface="Calibri"/>
                <a:cs typeface="Calibri"/>
                <a:sym typeface="Calibri"/>
              </a:rPr>
              <a:t>Lasso</a:t>
            </a:r>
            <a:r>
              <a:rPr lang="en-US" sz="1200">
                <a:solidFill>
                  <a:schemeClr val="dk1"/>
                </a:solidFill>
                <a:latin typeface="Calibri"/>
                <a:ea typeface="Calibri"/>
                <a:cs typeface="Calibri"/>
                <a:sym typeface="Calibri"/>
              </a:rPr>
              <a:t> and </a:t>
            </a:r>
            <a:r>
              <a:rPr b="1" lang="en-US" sz="1200">
                <a:solidFill>
                  <a:schemeClr val="dk1"/>
                </a:solidFill>
                <a:latin typeface="Calibri"/>
                <a:ea typeface="Calibri"/>
                <a:cs typeface="Calibri"/>
                <a:sym typeface="Calibri"/>
              </a:rPr>
              <a:t>ElasticNet</a:t>
            </a:r>
            <a:r>
              <a:rPr lang="en-US" sz="1200">
                <a:solidFill>
                  <a:schemeClr val="dk1"/>
                </a:solidFill>
                <a:latin typeface="Calibri"/>
                <a:ea typeface="Calibri"/>
                <a:cs typeface="Calibri"/>
                <a:sym typeface="Calibri"/>
              </a:rPr>
              <a:t> performance are almost similar and their performance is low compared to DecisionTree models, which is also expected as we investigated that our data mostly is non linear.</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Helvetica Neue"/>
              <a:buChar char="●"/>
            </a:pPr>
            <a:r>
              <a:rPr lang="en-US" sz="1200">
                <a:solidFill>
                  <a:schemeClr val="dk1"/>
                </a:solidFill>
                <a:latin typeface="Calibri"/>
                <a:ea typeface="Calibri"/>
                <a:cs typeface="Calibri"/>
                <a:sym typeface="Calibri"/>
              </a:rPr>
              <a:t>If we compare </a:t>
            </a:r>
            <a:r>
              <a:rPr b="1" lang="en-US" sz="1200">
                <a:solidFill>
                  <a:schemeClr val="dk1"/>
                </a:solidFill>
                <a:latin typeface="Calibri"/>
                <a:ea typeface="Calibri"/>
                <a:cs typeface="Calibri"/>
                <a:sym typeface="Calibri"/>
              </a:rPr>
              <a:t>GradientTreeBoosting</a:t>
            </a:r>
            <a:r>
              <a:rPr lang="en-US" sz="1200">
                <a:solidFill>
                  <a:schemeClr val="dk1"/>
                </a:solidFill>
                <a:latin typeface="Calibri"/>
                <a:ea typeface="Calibri"/>
                <a:cs typeface="Calibri"/>
                <a:sym typeface="Calibri"/>
              </a:rPr>
              <a:t> and </a:t>
            </a:r>
            <a:r>
              <a:rPr b="1" lang="en-US" sz="1200">
                <a:solidFill>
                  <a:schemeClr val="dk1"/>
                </a:solidFill>
                <a:latin typeface="Calibri"/>
                <a:ea typeface="Calibri"/>
                <a:cs typeface="Calibri"/>
                <a:sym typeface="Calibri"/>
              </a:rPr>
              <a:t>ExtraTrees</a:t>
            </a:r>
            <a:r>
              <a:rPr lang="en-US" sz="1200">
                <a:solidFill>
                  <a:schemeClr val="dk1"/>
                </a:solidFill>
                <a:latin typeface="Calibri"/>
                <a:ea typeface="Calibri"/>
                <a:cs typeface="Calibri"/>
                <a:sym typeface="Calibri"/>
              </a:rPr>
              <a:t> then we can notice that their performances are comparable: mean validation RMSE is almost equal and AUC is almost equal. We see some difference for TPR (true positive ratio - When it is actually Y, how often does it predict Y?) and FPR (false positive ratio - When it is actually N, how often does it predict Y?) metrics for given 0.7% success threshold. As we can see both are bigger for GradientTreeBoosting based model </a:t>
            </a:r>
            <a:r>
              <a:rPr b="1" lang="en-US" sz="1200">
                <a:solidFill>
                  <a:schemeClr val="dk1"/>
                </a:solidFill>
                <a:latin typeface="Calibri"/>
                <a:ea typeface="Calibri"/>
                <a:cs typeface="Calibri"/>
                <a:sym typeface="Calibri"/>
              </a:rPr>
              <a:t>(tpr: 0.408 vs 0.341, fpr: 0.070 vs 0.044)</a:t>
            </a:r>
            <a:r>
              <a:rPr lang="en-US" sz="1200">
                <a:solidFill>
                  <a:schemeClr val="dk1"/>
                </a:solidFill>
                <a:latin typeface="Calibri"/>
                <a:ea typeface="Calibri"/>
                <a:cs typeface="Calibri"/>
                <a:sym typeface="Calibri"/>
              </a:rPr>
              <a:t>. So what does it mean? We can assume that GradientTreeBoosting based model learned more from data than ExtraTrees (as it is more complex model than ExtraTrees), so it can differentiate more succesful launches, but together with that the </a:t>
            </a:r>
            <a:r>
              <a:rPr i="1" lang="en-US" sz="1200">
                <a:solidFill>
                  <a:schemeClr val="dk1"/>
                </a:solidFill>
                <a:latin typeface="Calibri"/>
                <a:ea typeface="Calibri"/>
                <a:cs typeface="Calibri"/>
                <a:sym typeface="Calibri"/>
              </a:rPr>
              <a:t>FPR is more by 2.6pp</a:t>
            </a:r>
            <a:r>
              <a:rPr lang="en-US" sz="1200">
                <a:solidFill>
                  <a:schemeClr val="dk1"/>
                </a:solidFill>
                <a:latin typeface="Calibri"/>
                <a:ea typeface="Calibri"/>
                <a:cs typeface="Calibri"/>
                <a:sym typeface="Calibri"/>
              </a:rPr>
              <a:t>, which is not good from bussiness prospective. So GradientTreeBoosting based models pays </a:t>
            </a:r>
            <a:r>
              <a:rPr i="1" lang="en-US" sz="1200">
                <a:solidFill>
                  <a:schemeClr val="dk1"/>
                </a:solidFill>
                <a:latin typeface="Calibri"/>
                <a:ea typeface="Calibri"/>
                <a:cs typeface="Calibri"/>
                <a:sym typeface="Calibri"/>
              </a:rPr>
              <a:t>FPR increase cost (by 2.6pp)</a:t>
            </a:r>
            <a:r>
              <a:rPr lang="en-US" sz="1200">
                <a:solidFill>
                  <a:schemeClr val="dk1"/>
                </a:solidFill>
                <a:latin typeface="Calibri"/>
                <a:ea typeface="Calibri"/>
                <a:cs typeface="Calibri"/>
                <a:sym typeface="Calibri"/>
              </a:rPr>
              <a:t> for having </a:t>
            </a:r>
            <a:r>
              <a:rPr i="1" lang="en-US" sz="1200">
                <a:solidFill>
                  <a:schemeClr val="dk1"/>
                </a:solidFill>
                <a:latin typeface="Calibri"/>
                <a:ea typeface="Calibri"/>
                <a:cs typeface="Calibri"/>
                <a:sym typeface="Calibri"/>
              </a:rPr>
              <a:t>higher TPR by 6.7pp</a:t>
            </a:r>
            <a:r>
              <a:rPr lang="en-US"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All models have low TPR, which is a result of having imbalanced dataset (only 19% are successes in dataset).</a:t>
            </a:r>
            <a:endParaRPr sz="1600">
              <a:latin typeface="Calibri"/>
              <a:ea typeface="Calibri"/>
              <a:cs typeface="Calibri"/>
              <a:sym typeface="Calibri"/>
            </a:endParaRPr>
          </a:p>
        </p:txBody>
      </p:sp>
      <p:sp>
        <p:nvSpPr>
          <p:cNvPr id="544" name="Google Shape;544;p32"/>
          <p:cNvSpPr txBox="1"/>
          <p:nvPr/>
        </p:nvSpPr>
        <p:spPr>
          <a:xfrm>
            <a:off x="3364992" y="1005850"/>
            <a:ext cx="51669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0070C0"/>
                </a:solidFill>
                <a:latin typeface="Calibri"/>
                <a:ea typeface="Calibri"/>
                <a:cs typeface="Calibri"/>
                <a:sym typeface="Calibri"/>
              </a:rPr>
              <a:t>Model selection: 5 fold CV</a:t>
            </a:r>
            <a:endParaRPr/>
          </a:p>
        </p:txBody>
      </p:sp>
      <p:pic>
        <p:nvPicPr>
          <p:cNvPr id="545" name="Google Shape;545;p32"/>
          <p:cNvPicPr preferRelativeResize="0"/>
          <p:nvPr/>
        </p:nvPicPr>
        <p:blipFill>
          <a:blip r:embed="rId3">
            <a:alphaModFix/>
          </a:blip>
          <a:stretch>
            <a:fillRect/>
          </a:stretch>
        </p:blipFill>
        <p:spPr>
          <a:xfrm>
            <a:off x="140775" y="2328850"/>
            <a:ext cx="6843900" cy="3419200"/>
          </a:xfrm>
          <a:prstGeom prst="rect">
            <a:avLst/>
          </a:prstGeom>
          <a:noFill/>
          <a:ln>
            <a:noFill/>
          </a:ln>
        </p:spPr>
      </p:pic>
      <p:sp>
        <p:nvSpPr>
          <p:cNvPr id="546" name="Google Shape;546;p32"/>
          <p:cNvSpPr/>
          <p:nvPr/>
        </p:nvSpPr>
        <p:spPr>
          <a:xfrm>
            <a:off x="10105575" y="272150"/>
            <a:ext cx="1667400" cy="824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0000"/>
                </a:solidFill>
              </a:rPr>
              <a:t>Back up slide</a:t>
            </a:r>
            <a:endParaRPr b="1">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50" name="Shape 550"/>
        <p:cNvGrpSpPr/>
        <p:nvPr/>
      </p:nvGrpSpPr>
      <p:grpSpPr>
        <a:xfrm>
          <a:off x="0" y="0"/>
          <a:ext cx="0" cy="0"/>
          <a:chOff x="0" y="0"/>
          <a:chExt cx="0" cy="0"/>
        </a:xfrm>
      </p:grpSpPr>
      <p:grpSp>
        <p:nvGrpSpPr>
          <p:cNvPr id="551" name="Google Shape;551;p33"/>
          <p:cNvGrpSpPr/>
          <p:nvPr/>
        </p:nvGrpSpPr>
        <p:grpSpPr>
          <a:xfrm flipH="1">
            <a:off x="247645" y="172446"/>
            <a:ext cx="2190765" cy="1675829"/>
            <a:chOff x="407914" y="422220"/>
            <a:chExt cx="7946190" cy="6078452"/>
          </a:xfrm>
        </p:grpSpPr>
        <p:grpSp>
          <p:nvGrpSpPr>
            <p:cNvPr id="552" name="Google Shape;552;p33"/>
            <p:cNvGrpSpPr/>
            <p:nvPr/>
          </p:nvGrpSpPr>
          <p:grpSpPr>
            <a:xfrm>
              <a:off x="407914" y="422220"/>
              <a:ext cx="4067259" cy="6043029"/>
              <a:chOff x="263536" y="550557"/>
              <a:chExt cx="4067259" cy="6043029"/>
            </a:xfrm>
          </p:grpSpPr>
          <p:grpSp>
            <p:nvGrpSpPr>
              <p:cNvPr id="553" name="Google Shape;553;p33"/>
              <p:cNvGrpSpPr/>
              <p:nvPr/>
            </p:nvGrpSpPr>
            <p:grpSpPr>
              <a:xfrm>
                <a:off x="263536" y="1600113"/>
                <a:ext cx="4067235" cy="4993473"/>
                <a:chOff x="-104587" y="1211987"/>
                <a:chExt cx="5092956" cy="6252784"/>
              </a:xfrm>
            </p:grpSpPr>
            <p:sp>
              <p:nvSpPr>
                <p:cNvPr id="554" name="Google Shape;554;p33"/>
                <p:cNvSpPr/>
                <p:nvPr/>
              </p:nvSpPr>
              <p:spPr>
                <a:xfrm>
                  <a:off x="2333006" y="2542605"/>
                  <a:ext cx="2641500" cy="22773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55" name="Google Shape;555;p33"/>
                <p:cNvSpPr/>
                <p:nvPr/>
              </p:nvSpPr>
              <p:spPr>
                <a:xfrm>
                  <a:off x="2346869" y="5187471"/>
                  <a:ext cx="2641500" cy="2277300"/>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56" name="Google Shape;556;p33"/>
                <p:cNvSpPr/>
                <p:nvPr/>
              </p:nvSpPr>
              <p:spPr>
                <a:xfrm>
                  <a:off x="-104587" y="1211987"/>
                  <a:ext cx="2641500" cy="227730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57" name="Google Shape;557;p33"/>
              <p:cNvSpPr/>
              <p:nvPr/>
            </p:nvSpPr>
            <p:spPr>
              <a:xfrm>
                <a:off x="2221195" y="550557"/>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58" name="Google Shape;558;p33"/>
            <p:cNvSpPr/>
            <p:nvPr/>
          </p:nvSpPr>
          <p:spPr>
            <a:xfrm>
              <a:off x="4286848" y="3608200"/>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59" name="Google Shape;559;p33"/>
            <p:cNvSpPr/>
            <p:nvPr/>
          </p:nvSpPr>
          <p:spPr>
            <a:xfrm>
              <a:off x="6244504" y="4682072"/>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60" name="Google Shape;560;p33"/>
          <p:cNvSpPr/>
          <p:nvPr/>
        </p:nvSpPr>
        <p:spPr>
          <a:xfrm>
            <a:off x="2573344" y="135809"/>
            <a:ext cx="64470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Modeling and Evaluation</a:t>
            </a:r>
            <a:endParaRPr b="1" sz="3200">
              <a:solidFill>
                <a:schemeClr val="dk1"/>
              </a:solidFill>
              <a:latin typeface="Calibri"/>
              <a:ea typeface="Calibri"/>
              <a:cs typeface="Calibri"/>
              <a:sym typeface="Calibri"/>
            </a:endParaRPr>
          </a:p>
        </p:txBody>
      </p:sp>
      <p:cxnSp>
        <p:nvCxnSpPr>
          <p:cNvPr id="561" name="Google Shape;561;p33"/>
          <p:cNvCxnSpPr/>
          <p:nvPr/>
        </p:nvCxnSpPr>
        <p:spPr>
          <a:xfrm>
            <a:off x="2573344" y="963237"/>
            <a:ext cx="6997200" cy="0"/>
          </a:xfrm>
          <a:prstGeom prst="straightConnector1">
            <a:avLst/>
          </a:prstGeom>
          <a:noFill/>
          <a:ln cap="flat" cmpd="sng" w="57150">
            <a:solidFill>
              <a:schemeClr val="accent1"/>
            </a:solidFill>
            <a:prstDash val="solid"/>
            <a:miter lim="800000"/>
            <a:headEnd len="sm" w="sm" type="none"/>
            <a:tailEnd len="sm" w="sm" type="none"/>
          </a:ln>
        </p:spPr>
      </p:cxnSp>
      <p:pic>
        <p:nvPicPr>
          <p:cNvPr id="562" name="Google Shape;562;p33"/>
          <p:cNvPicPr preferRelativeResize="0"/>
          <p:nvPr/>
        </p:nvPicPr>
        <p:blipFill>
          <a:blip r:embed="rId3">
            <a:alphaModFix/>
          </a:blip>
          <a:stretch>
            <a:fillRect/>
          </a:stretch>
        </p:blipFill>
        <p:spPr>
          <a:xfrm>
            <a:off x="521338" y="2688450"/>
            <a:ext cx="3444074" cy="914400"/>
          </a:xfrm>
          <a:prstGeom prst="rect">
            <a:avLst/>
          </a:prstGeom>
          <a:noFill/>
          <a:ln>
            <a:noFill/>
          </a:ln>
        </p:spPr>
      </p:pic>
      <p:pic>
        <p:nvPicPr>
          <p:cNvPr id="563" name="Google Shape;563;p33"/>
          <p:cNvPicPr preferRelativeResize="0"/>
          <p:nvPr/>
        </p:nvPicPr>
        <p:blipFill>
          <a:blip r:embed="rId4">
            <a:alphaModFix/>
          </a:blip>
          <a:stretch>
            <a:fillRect/>
          </a:stretch>
        </p:blipFill>
        <p:spPr>
          <a:xfrm>
            <a:off x="4616800" y="1065898"/>
            <a:ext cx="6745651" cy="3794425"/>
          </a:xfrm>
          <a:prstGeom prst="rect">
            <a:avLst/>
          </a:prstGeom>
          <a:noFill/>
          <a:ln>
            <a:noFill/>
          </a:ln>
        </p:spPr>
      </p:pic>
      <p:pic>
        <p:nvPicPr>
          <p:cNvPr id="564" name="Google Shape;564;p33"/>
          <p:cNvPicPr preferRelativeResize="0"/>
          <p:nvPr/>
        </p:nvPicPr>
        <p:blipFill>
          <a:blip r:embed="rId5">
            <a:alphaModFix/>
          </a:blip>
          <a:stretch>
            <a:fillRect/>
          </a:stretch>
        </p:blipFill>
        <p:spPr>
          <a:xfrm>
            <a:off x="958425" y="3782525"/>
            <a:ext cx="3006975" cy="914400"/>
          </a:xfrm>
          <a:prstGeom prst="rect">
            <a:avLst/>
          </a:prstGeom>
          <a:noFill/>
          <a:ln>
            <a:noFill/>
          </a:ln>
        </p:spPr>
      </p:pic>
      <p:pic>
        <p:nvPicPr>
          <p:cNvPr id="565" name="Google Shape;565;p33"/>
          <p:cNvPicPr preferRelativeResize="0"/>
          <p:nvPr/>
        </p:nvPicPr>
        <p:blipFill>
          <a:blip r:embed="rId6">
            <a:alphaModFix/>
          </a:blip>
          <a:stretch>
            <a:fillRect/>
          </a:stretch>
        </p:blipFill>
        <p:spPr>
          <a:xfrm>
            <a:off x="247650" y="5328082"/>
            <a:ext cx="6125602" cy="1243487"/>
          </a:xfrm>
          <a:prstGeom prst="rect">
            <a:avLst/>
          </a:prstGeom>
          <a:noFill/>
          <a:ln>
            <a:noFill/>
          </a:ln>
        </p:spPr>
      </p:pic>
      <p:pic>
        <p:nvPicPr>
          <p:cNvPr id="566" name="Google Shape;566;p33"/>
          <p:cNvPicPr preferRelativeResize="0"/>
          <p:nvPr/>
        </p:nvPicPr>
        <p:blipFill>
          <a:blip r:embed="rId7">
            <a:alphaModFix/>
          </a:blip>
          <a:stretch>
            <a:fillRect/>
          </a:stretch>
        </p:blipFill>
        <p:spPr>
          <a:xfrm>
            <a:off x="8619875" y="4963000"/>
            <a:ext cx="2526625" cy="1895000"/>
          </a:xfrm>
          <a:prstGeom prst="rect">
            <a:avLst/>
          </a:prstGeom>
          <a:noFill/>
          <a:ln>
            <a:noFill/>
          </a:ln>
        </p:spPr>
      </p:pic>
      <p:sp>
        <p:nvSpPr>
          <p:cNvPr id="567" name="Google Shape;567;p33"/>
          <p:cNvSpPr/>
          <p:nvPr/>
        </p:nvSpPr>
        <p:spPr>
          <a:xfrm>
            <a:off x="10105575" y="272150"/>
            <a:ext cx="1667400" cy="824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0000"/>
                </a:solidFill>
              </a:rPr>
              <a:t>Back up slide</a:t>
            </a:r>
            <a:endParaRPr b="1">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71" name="Shape 571"/>
        <p:cNvGrpSpPr/>
        <p:nvPr/>
      </p:nvGrpSpPr>
      <p:grpSpPr>
        <a:xfrm>
          <a:off x="0" y="0"/>
          <a:ext cx="0" cy="0"/>
          <a:chOff x="0" y="0"/>
          <a:chExt cx="0" cy="0"/>
        </a:xfrm>
      </p:grpSpPr>
      <p:grpSp>
        <p:nvGrpSpPr>
          <p:cNvPr id="572" name="Google Shape;572;p34"/>
          <p:cNvGrpSpPr/>
          <p:nvPr/>
        </p:nvGrpSpPr>
        <p:grpSpPr>
          <a:xfrm flipH="1">
            <a:off x="247495" y="172455"/>
            <a:ext cx="2190905" cy="1675940"/>
            <a:chOff x="407917" y="422220"/>
            <a:chExt cx="7946086" cy="6078386"/>
          </a:xfrm>
        </p:grpSpPr>
        <p:grpSp>
          <p:nvGrpSpPr>
            <p:cNvPr id="573" name="Google Shape;573;p34"/>
            <p:cNvGrpSpPr/>
            <p:nvPr/>
          </p:nvGrpSpPr>
          <p:grpSpPr>
            <a:xfrm>
              <a:off x="407917" y="422220"/>
              <a:ext cx="4067155" cy="6042749"/>
              <a:chOff x="263539" y="550557"/>
              <a:chExt cx="4067155" cy="6042749"/>
            </a:xfrm>
          </p:grpSpPr>
          <p:grpSp>
            <p:nvGrpSpPr>
              <p:cNvPr id="574" name="Google Shape;574;p34"/>
              <p:cNvGrpSpPr/>
              <p:nvPr/>
            </p:nvGrpSpPr>
            <p:grpSpPr>
              <a:xfrm>
                <a:off x="263539" y="1600075"/>
                <a:ext cx="4067155" cy="4993231"/>
                <a:chOff x="-104587" y="1211987"/>
                <a:chExt cx="5093056" cy="6252725"/>
              </a:xfrm>
            </p:grpSpPr>
            <p:sp>
              <p:nvSpPr>
                <p:cNvPr id="575" name="Google Shape;575;p34"/>
                <p:cNvSpPr/>
                <p:nvPr/>
              </p:nvSpPr>
              <p:spPr>
                <a:xfrm>
                  <a:off x="2333006" y="2542605"/>
                  <a:ext cx="2641600" cy="2277241"/>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6" name="Google Shape;576;p34"/>
                <p:cNvSpPr/>
                <p:nvPr/>
              </p:nvSpPr>
              <p:spPr>
                <a:xfrm>
                  <a:off x="2346869" y="5187471"/>
                  <a:ext cx="2641600" cy="2277241"/>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7" name="Google Shape;577;p34"/>
                <p:cNvSpPr/>
                <p:nvPr/>
              </p:nvSpPr>
              <p:spPr>
                <a:xfrm>
                  <a:off x="-104587" y="1211987"/>
                  <a:ext cx="2641600" cy="227724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78" name="Google Shape;578;p34"/>
              <p:cNvSpPr/>
              <p:nvPr/>
            </p:nvSpPr>
            <p:spPr>
              <a:xfrm>
                <a:off x="2221195" y="550557"/>
                <a:ext cx="2109499" cy="1818533"/>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79" name="Google Shape;579;p34"/>
            <p:cNvSpPr/>
            <p:nvPr/>
          </p:nvSpPr>
          <p:spPr>
            <a:xfrm>
              <a:off x="4286848" y="3608200"/>
              <a:ext cx="2109499" cy="1818534"/>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80" name="Google Shape;580;p34"/>
            <p:cNvSpPr/>
            <p:nvPr/>
          </p:nvSpPr>
          <p:spPr>
            <a:xfrm>
              <a:off x="6244504" y="4682072"/>
              <a:ext cx="2109499" cy="1818534"/>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581" name="Google Shape;581;p34"/>
          <p:cNvCxnSpPr/>
          <p:nvPr/>
        </p:nvCxnSpPr>
        <p:spPr>
          <a:xfrm>
            <a:off x="2573344" y="963237"/>
            <a:ext cx="6997228" cy="0"/>
          </a:xfrm>
          <a:prstGeom prst="straightConnector1">
            <a:avLst/>
          </a:prstGeom>
          <a:noFill/>
          <a:ln cap="flat" cmpd="sng" w="57150">
            <a:solidFill>
              <a:schemeClr val="accent1"/>
            </a:solidFill>
            <a:prstDash val="solid"/>
            <a:miter lim="800000"/>
            <a:headEnd len="sm" w="sm" type="none"/>
            <a:tailEnd len="sm" w="sm" type="none"/>
          </a:ln>
        </p:spPr>
      </p:cxnSp>
      <p:sp>
        <p:nvSpPr>
          <p:cNvPr id="582" name="Google Shape;582;p34"/>
          <p:cNvSpPr/>
          <p:nvPr/>
        </p:nvSpPr>
        <p:spPr>
          <a:xfrm>
            <a:off x="2573344" y="135809"/>
            <a:ext cx="6447088"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Modeling and Evaluation</a:t>
            </a:r>
            <a:endParaRPr b="1" sz="3200">
              <a:solidFill>
                <a:schemeClr val="dk1"/>
              </a:solidFill>
              <a:latin typeface="Calibri"/>
              <a:ea typeface="Calibri"/>
              <a:cs typeface="Calibri"/>
              <a:sym typeface="Calibri"/>
            </a:endParaRPr>
          </a:p>
        </p:txBody>
      </p:sp>
      <p:sp>
        <p:nvSpPr>
          <p:cNvPr id="583" name="Google Shape;583;p34"/>
          <p:cNvSpPr txBox="1"/>
          <p:nvPr/>
        </p:nvSpPr>
        <p:spPr>
          <a:xfrm>
            <a:off x="3364992" y="1005850"/>
            <a:ext cx="51378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0070C0"/>
                </a:solidFill>
                <a:latin typeface="Calibri"/>
                <a:ea typeface="Calibri"/>
                <a:cs typeface="Calibri"/>
                <a:sym typeface="Calibri"/>
              </a:rPr>
              <a:t>Models hyper-parameters tuning</a:t>
            </a:r>
            <a:endParaRPr sz="2400">
              <a:solidFill>
                <a:srgbClr val="0070C0"/>
              </a:solidFill>
              <a:latin typeface="Calibri"/>
              <a:ea typeface="Calibri"/>
              <a:cs typeface="Calibri"/>
              <a:sym typeface="Calibri"/>
            </a:endParaRPr>
          </a:p>
        </p:txBody>
      </p:sp>
      <p:sp>
        <p:nvSpPr>
          <p:cNvPr id="584" name="Google Shape;584;p34"/>
          <p:cNvSpPr txBox="1"/>
          <p:nvPr/>
        </p:nvSpPr>
        <p:spPr>
          <a:xfrm>
            <a:off x="538312" y="1892570"/>
            <a:ext cx="11492633" cy="286232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Our selected 2 models are ensembles of Decision Trees. They have hyper-parameters, which have tuned for better</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handling overfitting and delivering more accurate CV results.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Some important parameters are:</a:t>
            </a:r>
            <a:endParaRPr/>
          </a:p>
          <a:p>
            <a:pPr indent="-342900" lvl="0" marL="34290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n_estimators – number of decision trees in ensemble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max_depth – the maximum possible depth of  tree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feature_fraction – the ratio of selected features for each training iteration</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min_data_in_leaf – minimal number of data in one leaf</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Some of parameters are responsible for complexity and some others trying to deal with overfitting.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There are different techniques for hyper-parameters tuning in ML, but we selected the simplest one: GridSearch with CV.</a:t>
            </a:r>
            <a:endParaRPr/>
          </a:p>
        </p:txBody>
      </p:sp>
      <p:pic>
        <p:nvPicPr>
          <p:cNvPr descr="Related image" id="585" name="Google Shape;585;p34"/>
          <p:cNvPicPr preferRelativeResize="0"/>
          <p:nvPr/>
        </p:nvPicPr>
        <p:blipFill rotWithShape="1">
          <a:blip r:embed="rId3">
            <a:alphaModFix/>
          </a:blip>
          <a:srcRect b="0" l="0" r="0" t="0"/>
          <a:stretch/>
        </p:blipFill>
        <p:spPr>
          <a:xfrm>
            <a:off x="6490186" y="4754880"/>
            <a:ext cx="3080386" cy="2011680"/>
          </a:xfrm>
          <a:prstGeom prst="rect">
            <a:avLst/>
          </a:prstGeom>
          <a:noFill/>
          <a:ln>
            <a:noFill/>
          </a:ln>
        </p:spPr>
      </p:pic>
      <p:pic>
        <p:nvPicPr>
          <p:cNvPr id="586" name="Google Shape;586;p34"/>
          <p:cNvPicPr preferRelativeResize="0"/>
          <p:nvPr/>
        </p:nvPicPr>
        <p:blipFill rotWithShape="1">
          <a:blip r:embed="rId4">
            <a:alphaModFix/>
          </a:blip>
          <a:srcRect b="0" l="0" r="0" t="0"/>
          <a:stretch/>
        </p:blipFill>
        <p:spPr>
          <a:xfrm>
            <a:off x="1856766" y="4754880"/>
            <a:ext cx="2723146" cy="2011680"/>
          </a:xfrm>
          <a:prstGeom prst="rect">
            <a:avLst/>
          </a:prstGeom>
          <a:noFill/>
          <a:ln>
            <a:noFill/>
          </a:ln>
        </p:spPr>
      </p:pic>
      <p:sp>
        <p:nvSpPr>
          <p:cNvPr id="587" name="Google Shape;587;p34"/>
          <p:cNvSpPr/>
          <p:nvPr/>
        </p:nvSpPr>
        <p:spPr>
          <a:xfrm>
            <a:off x="10105575" y="272150"/>
            <a:ext cx="1667400" cy="824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0000"/>
                </a:solidFill>
              </a:rPr>
              <a:t>Back up slide</a:t>
            </a:r>
            <a:endParaRPr b="1">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grpSp>
        <p:nvGrpSpPr>
          <p:cNvPr id="592" name="Google Shape;592;p35"/>
          <p:cNvGrpSpPr/>
          <p:nvPr/>
        </p:nvGrpSpPr>
        <p:grpSpPr>
          <a:xfrm flipH="1">
            <a:off x="247495" y="172455"/>
            <a:ext cx="2190905" cy="1675940"/>
            <a:chOff x="407917" y="422220"/>
            <a:chExt cx="7946086" cy="6078386"/>
          </a:xfrm>
        </p:grpSpPr>
        <p:grpSp>
          <p:nvGrpSpPr>
            <p:cNvPr id="593" name="Google Shape;593;p35"/>
            <p:cNvGrpSpPr/>
            <p:nvPr/>
          </p:nvGrpSpPr>
          <p:grpSpPr>
            <a:xfrm>
              <a:off x="407917" y="422220"/>
              <a:ext cx="4067155" cy="6042749"/>
              <a:chOff x="263539" y="550557"/>
              <a:chExt cx="4067155" cy="6042749"/>
            </a:xfrm>
          </p:grpSpPr>
          <p:grpSp>
            <p:nvGrpSpPr>
              <p:cNvPr id="594" name="Google Shape;594;p35"/>
              <p:cNvGrpSpPr/>
              <p:nvPr/>
            </p:nvGrpSpPr>
            <p:grpSpPr>
              <a:xfrm>
                <a:off x="263539" y="1600075"/>
                <a:ext cx="4067155" cy="4993231"/>
                <a:chOff x="-104587" y="1211987"/>
                <a:chExt cx="5093056" cy="6252725"/>
              </a:xfrm>
            </p:grpSpPr>
            <p:sp>
              <p:nvSpPr>
                <p:cNvPr id="595" name="Google Shape;595;p35"/>
                <p:cNvSpPr/>
                <p:nvPr/>
              </p:nvSpPr>
              <p:spPr>
                <a:xfrm>
                  <a:off x="2333006" y="2542605"/>
                  <a:ext cx="2641600" cy="2277241"/>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96" name="Google Shape;596;p35"/>
                <p:cNvSpPr/>
                <p:nvPr/>
              </p:nvSpPr>
              <p:spPr>
                <a:xfrm>
                  <a:off x="2346869" y="5187471"/>
                  <a:ext cx="2641600" cy="2277241"/>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97" name="Google Shape;597;p35"/>
                <p:cNvSpPr/>
                <p:nvPr/>
              </p:nvSpPr>
              <p:spPr>
                <a:xfrm>
                  <a:off x="-104587" y="1211987"/>
                  <a:ext cx="2641600" cy="227724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98" name="Google Shape;598;p35"/>
              <p:cNvSpPr/>
              <p:nvPr/>
            </p:nvSpPr>
            <p:spPr>
              <a:xfrm>
                <a:off x="2221195" y="550557"/>
                <a:ext cx="2109499" cy="1818533"/>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99" name="Google Shape;599;p35"/>
            <p:cNvSpPr/>
            <p:nvPr/>
          </p:nvSpPr>
          <p:spPr>
            <a:xfrm>
              <a:off x="4286848" y="3608200"/>
              <a:ext cx="2109499" cy="1818534"/>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00" name="Google Shape;600;p35"/>
            <p:cNvSpPr/>
            <p:nvPr/>
          </p:nvSpPr>
          <p:spPr>
            <a:xfrm>
              <a:off x="6244504" y="4682072"/>
              <a:ext cx="2109499" cy="1818534"/>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601" name="Google Shape;601;p35"/>
          <p:cNvCxnSpPr/>
          <p:nvPr/>
        </p:nvCxnSpPr>
        <p:spPr>
          <a:xfrm>
            <a:off x="2573344" y="963237"/>
            <a:ext cx="6997228" cy="0"/>
          </a:xfrm>
          <a:prstGeom prst="straightConnector1">
            <a:avLst/>
          </a:prstGeom>
          <a:noFill/>
          <a:ln cap="flat" cmpd="sng" w="57150">
            <a:solidFill>
              <a:schemeClr val="accent1"/>
            </a:solidFill>
            <a:prstDash val="solid"/>
            <a:miter lim="800000"/>
            <a:headEnd len="sm" w="sm" type="none"/>
            <a:tailEnd len="sm" w="sm" type="none"/>
          </a:ln>
        </p:spPr>
      </p:cxnSp>
      <p:sp>
        <p:nvSpPr>
          <p:cNvPr id="602" name="Google Shape;602;p35"/>
          <p:cNvSpPr/>
          <p:nvPr/>
        </p:nvSpPr>
        <p:spPr>
          <a:xfrm>
            <a:off x="2573344" y="135809"/>
            <a:ext cx="64470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Modeling and Evaluation</a:t>
            </a:r>
            <a:endParaRPr b="1" sz="3200">
              <a:solidFill>
                <a:schemeClr val="dk1"/>
              </a:solidFill>
              <a:latin typeface="Calibri"/>
              <a:ea typeface="Calibri"/>
              <a:cs typeface="Calibri"/>
              <a:sym typeface="Calibri"/>
            </a:endParaRPr>
          </a:p>
        </p:txBody>
      </p:sp>
      <p:sp>
        <p:nvSpPr>
          <p:cNvPr id="603" name="Google Shape;603;p35"/>
          <p:cNvSpPr txBox="1"/>
          <p:nvPr/>
        </p:nvSpPr>
        <p:spPr>
          <a:xfrm>
            <a:off x="2491600" y="1005850"/>
            <a:ext cx="66105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0070C0"/>
                </a:solidFill>
                <a:latin typeface="Calibri"/>
                <a:ea typeface="Calibri"/>
                <a:cs typeface="Calibri"/>
                <a:sym typeface="Calibri"/>
              </a:rPr>
              <a:t>Testing on 15% of data - 50 successes, 204 failures</a:t>
            </a:r>
            <a:endParaRPr sz="2400">
              <a:solidFill>
                <a:srgbClr val="0070C0"/>
              </a:solidFill>
              <a:latin typeface="Calibri"/>
              <a:ea typeface="Calibri"/>
              <a:cs typeface="Calibri"/>
              <a:sym typeface="Calibri"/>
            </a:endParaRPr>
          </a:p>
        </p:txBody>
      </p:sp>
      <p:pic>
        <p:nvPicPr>
          <p:cNvPr id="604" name="Google Shape;604;p35"/>
          <p:cNvPicPr preferRelativeResize="0"/>
          <p:nvPr/>
        </p:nvPicPr>
        <p:blipFill>
          <a:blip r:embed="rId3">
            <a:alphaModFix/>
          </a:blip>
          <a:stretch>
            <a:fillRect/>
          </a:stretch>
        </p:blipFill>
        <p:spPr>
          <a:xfrm>
            <a:off x="544950" y="1636663"/>
            <a:ext cx="3685032" cy="3685032"/>
          </a:xfrm>
          <a:prstGeom prst="rect">
            <a:avLst/>
          </a:prstGeom>
          <a:noFill/>
          <a:ln>
            <a:noFill/>
          </a:ln>
          <a:effectLst>
            <a:outerShdw blurRad="63500" sx="102000" rotWithShape="0" algn="ctr" sy="102000">
              <a:srgbClr val="000000">
                <a:alpha val="40000"/>
              </a:srgbClr>
            </a:outerShdw>
          </a:effectLst>
        </p:spPr>
      </p:pic>
      <p:pic>
        <p:nvPicPr>
          <p:cNvPr id="605" name="Google Shape;605;p35"/>
          <p:cNvPicPr preferRelativeResize="0"/>
          <p:nvPr/>
        </p:nvPicPr>
        <p:blipFill>
          <a:blip r:embed="rId4">
            <a:alphaModFix/>
          </a:blip>
          <a:stretch>
            <a:fillRect/>
          </a:stretch>
        </p:blipFill>
        <p:spPr>
          <a:xfrm>
            <a:off x="4801225" y="1637335"/>
            <a:ext cx="3683700" cy="3683679"/>
          </a:xfrm>
          <a:prstGeom prst="rect">
            <a:avLst/>
          </a:prstGeom>
          <a:noFill/>
          <a:ln>
            <a:noFill/>
          </a:ln>
          <a:effectLst>
            <a:outerShdw blurRad="63500" sx="102000" rotWithShape="0" algn="ctr" sy="102000">
              <a:srgbClr val="000000">
                <a:alpha val="40000"/>
              </a:srgbClr>
            </a:outerShdw>
          </a:effectLst>
        </p:spPr>
      </p:pic>
      <p:sp>
        <p:nvSpPr>
          <p:cNvPr id="606" name="Google Shape;606;p35"/>
          <p:cNvSpPr/>
          <p:nvPr/>
        </p:nvSpPr>
        <p:spPr>
          <a:xfrm>
            <a:off x="152400" y="5490800"/>
            <a:ext cx="11887200" cy="1286700"/>
          </a:xfrm>
          <a:prstGeom prst="roundRect">
            <a:avLst>
              <a:gd fmla="val 16667" name="adj"/>
            </a:avLst>
          </a:prstGeom>
          <a:noFill/>
          <a:ln cap="flat" cmpd="sng" w="9525">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419100" rtl="0" algn="l">
              <a:lnSpc>
                <a:spcPct val="115000"/>
              </a:lnSpc>
              <a:spcBef>
                <a:spcPts val="0"/>
              </a:spcBef>
              <a:spcAft>
                <a:spcPts val="0"/>
              </a:spcAft>
              <a:buSzPts val="1100"/>
              <a:buNone/>
            </a:pPr>
            <a:r>
              <a:t/>
            </a:r>
            <a:endParaRPr sz="1800">
              <a:solidFill>
                <a:schemeClr val="dk1"/>
              </a:solidFill>
              <a:latin typeface="Calibri"/>
              <a:ea typeface="Calibri"/>
              <a:cs typeface="Calibri"/>
              <a:sym typeface="Calibri"/>
            </a:endParaRPr>
          </a:p>
          <a:p>
            <a:pPr indent="0" lvl="0" marL="0" marR="419100" rtl="0" algn="l">
              <a:lnSpc>
                <a:spcPct val="115000"/>
              </a:lnSpc>
              <a:spcBef>
                <a:spcPts val="500"/>
              </a:spcBef>
              <a:spcAft>
                <a:spcPts val="0"/>
              </a:spcAft>
              <a:buSzPts val="1100"/>
              <a:buNone/>
            </a:pPr>
            <a:r>
              <a:rPr b="1" lang="en-US" sz="1800">
                <a:solidFill>
                  <a:schemeClr val="dk1"/>
                </a:solidFill>
                <a:latin typeface="Calibri"/>
                <a:ea typeface="Calibri"/>
                <a:cs typeface="Calibri"/>
                <a:sym typeface="Calibri"/>
              </a:rPr>
              <a:t>TPR</a:t>
            </a:r>
            <a:r>
              <a:rPr lang="en-US" sz="1800">
                <a:solidFill>
                  <a:schemeClr val="dk1"/>
                </a:solidFill>
                <a:latin typeface="Calibri"/>
                <a:ea typeface="Calibri"/>
                <a:cs typeface="Calibri"/>
                <a:sym typeface="Calibri"/>
              </a:rPr>
              <a:t>: True positive ratio or Recall – Probability that model predicts success when it is actual success</a:t>
            </a:r>
            <a:endParaRPr sz="1800">
              <a:solidFill>
                <a:schemeClr val="dk1"/>
              </a:solidFill>
              <a:latin typeface="Calibri"/>
              <a:ea typeface="Calibri"/>
              <a:cs typeface="Calibri"/>
              <a:sym typeface="Calibri"/>
            </a:endParaRPr>
          </a:p>
          <a:p>
            <a:pPr indent="0" lvl="0" marL="0" marR="419100" rtl="0" algn="l">
              <a:lnSpc>
                <a:spcPct val="115000"/>
              </a:lnSpc>
              <a:spcBef>
                <a:spcPts val="500"/>
              </a:spcBef>
              <a:spcAft>
                <a:spcPts val="0"/>
              </a:spcAft>
              <a:buSzPts val="1100"/>
              <a:buNone/>
            </a:pPr>
            <a:r>
              <a:rPr b="1" lang="en-US" sz="1800">
                <a:solidFill>
                  <a:schemeClr val="dk1"/>
                </a:solidFill>
                <a:latin typeface="Calibri"/>
                <a:ea typeface="Calibri"/>
                <a:cs typeface="Calibri"/>
                <a:sym typeface="Calibri"/>
              </a:rPr>
              <a:t>FPR</a:t>
            </a:r>
            <a:r>
              <a:rPr lang="en-US" sz="1800">
                <a:solidFill>
                  <a:schemeClr val="dk1"/>
                </a:solidFill>
                <a:latin typeface="Calibri"/>
                <a:ea typeface="Calibri"/>
                <a:cs typeface="Calibri"/>
                <a:sym typeface="Calibri"/>
              </a:rPr>
              <a:t>: False positive ratio – Probability that model predicts success when it is actual failure</a:t>
            </a:r>
            <a:endParaRPr sz="1800">
              <a:solidFill>
                <a:schemeClr val="dk1"/>
              </a:solidFill>
              <a:latin typeface="Calibri"/>
              <a:ea typeface="Calibri"/>
              <a:cs typeface="Calibri"/>
              <a:sym typeface="Calibri"/>
            </a:endParaRPr>
          </a:p>
          <a:p>
            <a:pPr indent="0" lvl="0" marL="0" marR="419100" rtl="0" algn="l">
              <a:lnSpc>
                <a:spcPct val="115000"/>
              </a:lnSpc>
              <a:spcBef>
                <a:spcPts val="500"/>
              </a:spcBef>
              <a:spcAft>
                <a:spcPts val="500"/>
              </a:spcAft>
              <a:buSzPts val="1100"/>
              <a:buNone/>
            </a:pPr>
            <a:r>
              <a:rPr b="1" lang="en-US" sz="1800">
                <a:solidFill>
                  <a:schemeClr val="dk1"/>
                </a:solidFill>
                <a:latin typeface="Calibri"/>
                <a:ea typeface="Calibri"/>
                <a:cs typeface="Calibri"/>
                <a:sym typeface="Calibri"/>
              </a:rPr>
              <a:t>PPV</a:t>
            </a:r>
            <a:r>
              <a:rPr lang="en-US" sz="1800">
                <a:solidFill>
                  <a:schemeClr val="dk1"/>
                </a:solidFill>
                <a:latin typeface="Calibri"/>
                <a:ea typeface="Calibri"/>
                <a:cs typeface="Calibri"/>
                <a:sym typeface="Calibri"/>
              </a:rPr>
              <a:t>: Positive predictive value or Precision – Probability that it is actual success when model predicted success</a:t>
            </a:r>
            <a:br>
              <a:rPr b="1"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607" name="Google Shape;607;p35"/>
          <p:cNvSpPr txBox="1"/>
          <p:nvPr/>
        </p:nvSpPr>
        <p:spPr>
          <a:xfrm>
            <a:off x="8737000" y="1848252"/>
            <a:ext cx="3161700" cy="31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latin typeface="Calibri"/>
                <a:ea typeface="Calibri"/>
                <a:cs typeface="Calibri"/>
                <a:sym typeface="Calibri"/>
              </a:rPr>
              <a:t>ExtraTrees</a:t>
            </a:r>
            <a:r>
              <a:rPr lang="en-US" sz="1600">
                <a:latin typeface="Calibri"/>
                <a:ea typeface="Calibri"/>
                <a:cs typeface="Calibri"/>
                <a:sym typeface="Calibri"/>
              </a:rPr>
              <a:t> </a:t>
            </a:r>
            <a:r>
              <a:rPr i="1" lang="en-US" sz="1600">
                <a:latin typeface="Calibri"/>
                <a:ea typeface="Calibri"/>
                <a:cs typeface="Calibri"/>
                <a:sym typeface="Calibri"/>
              </a:rPr>
              <a:t>is conservative</a:t>
            </a:r>
            <a:r>
              <a:rPr lang="en-US" sz="1600">
                <a:latin typeface="Calibri"/>
                <a:ea typeface="Calibri"/>
                <a:cs typeface="Calibri"/>
                <a:sym typeface="Calibri"/>
              </a:rPr>
              <a:t>:</a:t>
            </a:r>
            <a:endParaRPr sz="1600">
              <a:latin typeface="Calibri"/>
              <a:ea typeface="Calibri"/>
              <a:cs typeface="Calibri"/>
              <a:sym typeface="Calibri"/>
            </a:endParaRPr>
          </a:p>
          <a:p>
            <a:pPr indent="0" lvl="0" marL="0" rtl="0" algn="l">
              <a:spcBef>
                <a:spcPts val="0"/>
              </a:spcBef>
              <a:spcAft>
                <a:spcPts val="0"/>
              </a:spcAft>
              <a:buNone/>
            </a:pPr>
            <a:r>
              <a:rPr lang="en-US" sz="1600">
                <a:latin typeface="Calibri"/>
                <a:ea typeface="Calibri"/>
                <a:cs typeface="Calibri"/>
                <a:sym typeface="Calibri"/>
              </a:rPr>
              <a:t>almost does not predict wrong successes (5 from 204, 2.45%), but it classifies a lot of actual successes as failures (12 from 50, 24.00%).</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b="1" lang="en-US" sz="1600">
                <a:latin typeface="Calibri"/>
                <a:ea typeface="Calibri"/>
                <a:cs typeface="Calibri"/>
                <a:sym typeface="Calibri"/>
              </a:rPr>
              <a:t>GradientTreeBoosting</a:t>
            </a:r>
            <a:r>
              <a:rPr i="1" lang="en-US" sz="1600">
                <a:latin typeface="Calibri"/>
                <a:ea typeface="Calibri"/>
                <a:cs typeface="Calibri"/>
                <a:sym typeface="Calibri"/>
              </a:rPr>
              <a:t> is risky</a:t>
            </a:r>
            <a:r>
              <a:rPr lang="en-US" sz="1600">
                <a:latin typeface="Calibri"/>
                <a:ea typeface="Calibri"/>
                <a:cs typeface="Calibri"/>
                <a:sym typeface="Calibri"/>
              </a:rPr>
              <a:t>: </a:t>
            </a:r>
            <a:endParaRPr sz="1600">
              <a:latin typeface="Calibri"/>
              <a:ea typeface="Calibri"/>
              <a:cs typeface="Calibri"/>
              <a:sym typeface="Calibri"/>
            </a:endParaRPr>
          </a:p>
          <a:p>
            <a:pPr indent="0" lvl="0" marL="0" rtl="0" algn="l">
              <a:spcBef>
                <a:spcPts val="0"/>
              </a:spcBef>
              <a:spcAft>
                <a:spcPts val="0"/>
              </a:spcAft>
              <a:buNone/>
            </a:pPr>
            <a:r>
              <a:rPr lang="en-US" sz="1600">
                <a:latin typeface="Calibri"/>
                <a:ea typeface="Calibri"/>
                <a:cs typeface="Calibri"/>
                <a:sym typeface="Calibri"/>
              </a:rPr>
              <a:t>in some cases it wrongly classifies actual failure as a success (11 from 204, 5.39%)), </a:t>
            </a:r>
            <a:r>
              <a:rPr lang="en-US" sz="1600">
                <a:latin typeface="Calibri"/>
                <a:ea typeface="Calibri"/>
                <a:cs typeface="Calibri"/>
                <a:sym typeface="Calibri"/>
              </a:rPr>
              <a:t>but it approximately  2 times more correctly classifies successes (22 from 50, 44.00%).</a:t>
            </a:r>
            <a:endParaRPr sz="1600">
              <a:latin typeface="Calibri"/>
              <a:ea typeface="Calibri"/>
              <a:cs typeface="Calibri"/>
              <a:sym typeface="Calibri"/>
            </a:endParaRPr>
          </a:p>
        </p:txBody>
      </p:sp>
      <p:sp>
        <p:nvSpPr>
          <p:cNvPr id="608" name="Google Shape;608;p35"/>
          <p:cNvSpPr/>
          <p:nvPr/>
        </p:nvSpPr>
        <p:spPr>
          <a:xfrm>
            <a:off x="3081750" y="2474113"/>
            <a:ext cx="4727700" cy="1538700"/>
          </a:xfrm>
          <a:prstGeom prst="rect">
            <a:avLst/>
          </a:prstGeom>
          <a:solidFill>
            <a:srgbClr val="274E13"/>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rgbClr val="FFFFFF"/>
                </a:solidFill>
                <a:latin typeface="Calibri"/>
                <a:ea typeface="Calibri"/>
                <a:cs typeface="Calibri"/>
                <a:sym typeface="Calibri"/>
              </a:rPr>
              <a:t>So which model to select?</a:t>
            </a:r>
            <a:endParaRPr b="1" sz="1800">
              <a:solidFill>
                <a:srgbClr val="FFFFFF"/>
              </a:solidFill>
              <a:latin typeface="Calibri"/>
              <a:ea typeface="Calibri"/>
              <a:cs typeface="Calibri"/>
              <a:sym typeface="Calibri"/>
            </a:endParaRPr>
          </a:p>
          <a:p>
            <a:pPr indent="0" lvl="0" marL="0" marR="0" rtl="0" algn="ctr">
              <a:spcBef>
                <a:spcPts val="0"/>
              </a:spcBef>
              <a:spcAft>
                <a:spcPts val="0"/>
              </a:spcAft>
              <a:buNone/>
            </a:pPr>
            <a:r>
              <a:t/>
            </a:r>
            <a:endParaRPr b="1" sz="1800">
              <a:solidFill>
                <a:srgbClr val="FFFFFF"/>
              </a:solidFill>
              <a:latin typeface="Calibri"/>
              <a:ea typeface="Calibri"/>
              <a:cs typeface="Calibri"/>
              <a:sym typeface="Calibri"/>
            </a:endParaRPr>
          </a:p>
          <a:p>
            <a:pPr indent="0" lvl="0" marL="0" marR="0" rtl="0" algn="ctr">
              <a:spcBef>
                <a:spcPts val="0"/>
              </a:spcBef>
              <a:spcAft>
                <a:spcPts val="0"/>
              </a:spcAft>
              <a:buNone/>
            </a:pPr>
            <a:r>
              <a:rPr b="1" lang="en-US" sz="1800">
                <a:solidFill>
                  <a:srgbClr val="FFFFFF"/>
                </a:solidFill>
                <a:latin typeface="Calibri"/>
                <a:ea typeface="Calibri"/>
                <a:cs typeface="Calibri"/>
                <a:sym typeface="Calibri"/>
              </a:rPr>
              <a:t>Solution: Ensemble of both models with averaged prediction.</a:t>
            </a:r>
            <a:endParaRPr b="1" sz="1800">
              <a:solidFill>
                <a:srgbClr val="FFFFFF"/>
              </a:solidFill>
              <a:latin typeface="Calibri"/>
              <a:ea typeface="Calibri"/>
              <a:cs typeface="Calibri"/>
              <a:sym typeface="Calibri"/>
            </a:endParaRPr>
          </a:p>
          <a:p>
            <a:pPr indent="0" lvl="0" marL="0" marR="0" rtl="0" algn="l">
              <a:spcBef>
                <a:spcPts val="0"/>
              </a:spcBef>
              <a:spcAft>
                <a:spcPts val="0"/>
              </a:spcAft>
              <a:buNone/>
            </a:pPr>
            <a:r>
              <a:t/>
            </a:r>
            <a:endParaRPr b="1" sz="1800">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grpSp>
        <p:nvGrpSpPr>
          <p:cNvPr id="613" name="Google Shape;613;p36"/>
          <p:cNvGrpSpPr/>
          <p:nvPr/>
        </p:nvGrpSpPr>
        <p:grpSpPr>
          <a:xfrm flipH="1">
            <a:off x="247645" y="172446"/>
            <a:ext cx="2190765" cy="1675829"/>
            <a:chOff x="407914" y="422220"/>
            <a:chExt cx="7946190" cy="6078452"/>
          </a:xfrm>
        </p:grpSpPr>
        <p:grpSp>
          <p:nvGrpSpPr>
            <p:cNvPr id="614" name="Google Shape;614;p36"/>
            <p:cNvGrpSpPr/>
            <p:nvPr/>
          </p:nvGrpSpPr>
          <p:grpSpPr>
            <a:xfrm>
              <a:off x="407914" y="422220"/>
              <a:ext cx="4067259" cy="6043029"/>
              <a:chOff x="263536" y="550557"/>
              <a:chExt cx="4067259" cy="6043029"/>
            </a:xfrm>
          </p:grpSpPr>
          <p:grpSp>
            <p:nvGrpSpPr>
              <p:cNvPr id="615" name="Google Shape;615;p36"/>
              <p:cNvGrpSpPr/>
              <p:nvPr/>
            </p:nvGrpSpPr>
            <p:grpSpPr>
              <a:xfrm>
                <a:off x="263536" y="1600113"/>
                <a:ext cx="4067235" cy="4993473"/>
                <a:chOff x="-104587" y="1211987"/>
                <a:chExt cx="5092956" cy="6252784"/>
              </a:xfrm>
            </p:grpSpPr>
            <p:sp>
              <p:nvSpPr>
                <p:cNvPr id="616" name="Google Shape;616;p36"/>
                <p:cNvSpPr/>
                <p:nvPr/>
              </p:nvSpPr>
              <p:spPr>
                <a:xfrm>
                  <a:off x="2333006" y="2542605"/>
                  <a:ext cx="2641500" cy="22773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17" name="Google Shape;617;p36"/>
                <p:cNvSpPr/>
                <p:nvPr/>
              </p:nvSpPr>
              <p:spPr>
                <a:xfrm>
                  <a:off x="2346869" y="5187471"/>
                  <a:ext cx="2641500" cy="2277300"/>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18" name="Google Shape;618;p36"/>
                <p:cNvSpPr/>
                <p:nvPr/>
              </p:nvSpPr>
              <p:spPr>
                <a:xfrm>
                  <a:off x="-104587" y="1211987"/>
                  <a:ext cx="2641500" cy="227730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19" name="Google Shape;619;p36"/>
              <p:cNvSpPr/>
              <p:nvPr/>
            </p:nvSpPr>
            <p:spPr>
              <a:xfrm>
                <a:off x="2221195" y="550557"/>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20" name="Google Shape;620;p36"/>
            <p:cNvSpPr/>
            <p:nvPr/>
          </p:nvSpPr>
          <p:spPr>
            <a:xfrm>
              <a:off x="4286848" y="3608200"/>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21" name="Google Shape;621;p36"/>
            <p:cNvSpPr/>
            <p:nvPr/>
          </p:nvSpPr>
          <p:spPr>
            <a:xfrm>
              <a:off x="6244504" y="4682072"/>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622" name="Google Shape;622;p36"/>
          <p:cNvCxnSpPr/>
          <p:nvPr/>
        </p:nvCxnSpPr>
        <p:spPr>
          <a:xfrm>
            <a:off x="2573344" y="963237"/>
            <a:ext cx="6997200" cy="0"/>
          </a:xfrm>
          <a:prstGeom prst="straightConnector1">
            <a:avLst/>
          </a:prstGeom>
          <a:noFill/>
          <a:ln cap="flat" cmpd="sng" w="57150">
            <a:solidFill>
              <a:schemeClr val="accent1"/>
            </a:solidFill>
            <a:prstDash val="solid"/>
            <a:miter lim="800000"/>
            <a:headEnd len="sm" w="sm" type="none"/>
            <a:tailEnd len="sm" w="sm" type="none"/>
          </a:ln>
        </p:spPr>
      </p:cxnSp>
      <p:sp>
        <p:nvSpPr>
          <p:cNvPr id="623" name="Google Shape;623;p36"/>
          <p:cNvSpPr/>
          <p:nvPr/>
        </p:nvSpPr>
        <p:spPr>
          <a:xfrm>
            <a:off x="2573344" y="135809"/>
            <a:ext cx="64470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Modeling and Evaluation</a:t>
            </a:r>
            <a:endParaRPr b="1" sz="3200">
              <a:solidFill>
                <a:schemeClr val="dk1"/>
              </a:solidFill>
              <a:latin typeface="Calibri"/>
              <a:ea typeface="Calibri"/>
              <a:cs typeface="Calibri"/>
              <a:sym typeface="Calibri"/>
            </a:endParaRPr>
          </a:p>
        </p:txBody>
      </p:sp>
      <p:sp>
        <p:nvSpPr>
          <p:cNvPr id="624" name="Google Shape;624;p36"/>
          <p:cNvSpPr txBox="1"/>
          <p:nvPr/>
        </p:nvSpPr>
        <p:spPr>
          <a:xfrm>
            <a:off x="2491600" y="1005850"/>
            <a:ext cx="66105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0070C0"/>
                </a:solidFill>
                <a:latin typeface="Calibri"/>
                <a:ea typeface="Calibri"/>
                <a:cs typeface="Calibri"/>
                <a:sym typeface="Calibri"/>
              </a:rPr>
              <a:t>Testing on 15% of data - 50 successes, 204 failures</a:t>
            </a:r>
            <a:endParaRPr sz="2400">
              <a:solidFill>
                <a:srgbClr val="0070C0"/>
              </a:solidFill>
              <a:latin typeface="Calibri"/>
              <a:ea typeface="Calibri"/>
              <a:cs typeface="Calibri"/>
              <a:sym typeface="Calibri"/>
            </a:endParaRPr>
          </a:p>
        </p:txBody>
      </p:sp>
      <p:pic>
        <p:nvPicPr>
          <p:cNvPr id="625" name="Google Shape;625;p36"/>
          <p:cNvPicPr preferRelativeResize="0"/>
          <p:nvPr/>
        </p:nvPicPr>
        <p:blipFill>
          <a:blip r:embed="rId3">
            <a:alphaModFix/>
          </a:blip>
          <a:stretch>
            <a:fillRect/>
          </a:stretch>
        </p:blipFill>
        <p:spPr>
          <a:xfrm>
            <a:off x="8275320" y="1636663"/>
            <a:ext cx="3685032" cy="3685032"/>
          </a:xfrm>
          <a:prstGeom prst="rect">
            <a:avLst/>
          </a:prstGeom>
          <a:noFill/>
          <a:ln>
            <a:noFill/>
          </a:ln>
          <a:effectLst>
            <a:outerShdw blurRad="57150" rotWithShape="0" algn="bl" dir="5400000" dist="19050">
              <a:srgbClr val="000000">
                <a:alpha val="18000"/>
              </a:srgbClr>
            </a:outerShdw>
          </a:effectLst>
        </p:spPr>
      </p:pic>
      <p:pic>
        <p:nvPicPr>
          <p:cNvPr id="626" name="Google Shape;626;p36"/>
          <p:cNvPicPr preferRelativeResize="0"/>
          <p:nvPr/>
        </p:nvPicPr>
        <p:blipFill>
          <a:blip r:embed="rId4">
            <a:alphaModFix/>
          </a:blip>
          <a:stretch>
            <a:fillRect/>
          </a:stretch>
        </p:blipFill>
        <p:spPr>
          <a:xfrm>
            <a:off x="183556" y="1636650"/>
            <a:ext cx="3685032" cy="3685032"/>
          </a:xfrm>
          <a:prstGeom prst="rect">
            <a:avLst/>
          </a:prstGeom>
          <a:noFill/>
          <a:ln>
            <a:noFill/>
          </a:ln>
          <a:effectLst>
            <a:outerShdw blurRad="57150" rotWithShape="0" algn="bl" dir="5400000" dist="19050">
              <a:srgbClr val="000000">
                <a:alpha val="18000"/>
              </a:srgbClr>
            </a:outerShdw>
          </a:effectLst>
        </p:spPr>
      </p:pic>
      <p:pic>
        <p:nvPicPr>
          <p:cNvPr id="627" name="Google Shape;627;p36"/>
          <p:cNvPicPr preferRelativeResize="0"/>
          <p:nvPr/>
        </p:nvPicPr>
        <p:blipFill>
          <a:blip r:embed="rId5">
            <a:alphaModFix/>
          </a:blip>
          <a:stretch>
            <a:fillRect/>
          </a:stretch>
        </p:blipFill>
        <p:spPr>
          <a:xfrm>
            <a:off x="4160520" y="1636663"/>
            <a:ext cx="3685032" cy="3685032"/>
          </a:xfrm>
          <a:prstGeom prst="rect">
            <a:avLst/>
          </a:prstGeom>
          <a:noFill/>
          <a:ln>
            <a:noFill/>
          </a:ln>
          <a:effectLst>
            <a:outerShdw blurRad="57150" rotWithShape="0" algn="bl" dir="5400000" dist="19050">
              <a:srgbClr val="000000">
                <a:alpha val="18000"/>
              </a:srgbClr>
            </a:outerShdw>
          </a:effectLst>
        </p:spPr>
      </p:pic>
      <p:sp>
        <p:nvSpPr>
          <p:cNvPr id="628" name="Google Shape;628;p36"/>
          <p:cNvSpPr txBox="1"/>
          <p:nvPr/>
        </p:nvSpPr>
        <p:spPr>
          <a:xfrm>
            <a:off x="342750" y="5321700"/>
            <a:ext cx="11506500" cy="13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highlight>
                  <a:srgbClr val="FFFFFF"/>
                </a:highlight>
                <a:latin typeface="Calibri"/>
                <a:ea typeface="Calibri"/>
                <a:cs typeface="Calibri"/>
                <a:sym typeface="Calibri"/>
              </a:rPr>
              <a:t>As we can see from </a:t>
            </a:r>
            <a:r>
              <a:rPr lang="en-US" sz="1800">
                <a:solidFill>
                  <a:schemeClr val="dk1"/>
                </a:solidFill>
                <a:highlight>
                  <a:srgbClr val="FFFFFF"/>
                </a:highlight>
                <a:latin typeface="Calibri"/>
                <a:ea typeface="Calibri"/>
                <a:cs typeface="Calibri"/>
                <a:sym typeface="Calibri"/>
              </a:rPr>
              <a:t>business</a:t>
            </a:r>
            <a:r>
              <a:rPr lang="en-US" sz="1800">
                <a:solidFill>
                  <a:schemeClr val="dk1"/>
                </a:solidFill>
                <a:highlight>
                  <a:srgbClr val="FFFFFF"/>
                </a:highlight>
                <a:latin typeface="Calibri"/>
                <a:ea typeface="Calibri"/>
                <a:cs typeface="Calibri"/>
                <a:sym typeface="Calibri"/>
              </a:rPr>
              <a:t> point of view the </a:t>
            </a:r>
            <a:r>
              <a:rPr b="1" lang="en-US" sz="1800">
                <a:solidFill>
                  <a:schemeClr val="dk1"/>
                </a:solidFill>
                <a:highlight>
                  <a:srgbClr val="FFFFFF"/>
                </a:highlight>
                <a:latin typeface="Calibri"/>
                <a:ea typeface="Calibri"/>
                <a:cs typeface="Calibri"/>
                <a:sym typeface="Calibri"/>
              </a:rPr>
              <a:t>AverageModel</a:t>
            </a:r>
            <a:r>
              <a:rPr lang="en-US" sz="1800">
                <a:solidFill>
                  <a:schemeClr val="dk1"/>
                </a:solidFill>
                <a:highlight>
                  <a:srgbClr val="FFFFFF"/>
                </a:highlight>
                <a:latin typeface="Calibri"/>
                <a:ea typeface="Calibri"/>
                <a:cs typeface="Calibri"/>
                <a:sym typeface="Calibri"/>
              </a:rPr>
              <a:t> is better than each single model: it has  more TPR  than </a:t>
            </a:r>
            <a:r>
              <a:rPr b="1" lang="en-US" sz="1800">
                <a:solidFill>
                  <a:schemeClr val="dk1"/>
                </a:solidFill>
                <a:highlight>
                  <a:srgbClr val="FFFFFF"/>
                </a:highlight>
                <a:latin typeface="Calibri"/>
                <a:ea typeface="Calibri"/>
                <a:cs typeface="Calibri"/>
                <a:sym typeface="Calibri"/>
              </a:rPr>
              <a:t>ExtraTrees</a:t>
            </a:r>
            <a:r>
              <a:rPr lang="en-US" sz="1800">
                <a:solidFill>
                  <a:schemeClr val="dk1"/>
                </a:solidFill>
                <a:highlight>
                  <a:srgbClr val="FFFFFF"/>
                </a:highlight>
                <a:latin typeface="Calibri"/>
                <a:ea typeface="Calibri"/>
                <a:cs typeface="Calibri"/>
                <a:sym typeface="Calibri"/>
              </a:rPr>
              <a:t> (40% vs 24%) and less FPR than </a:t>
            </a:r>
            <a:r>
              <a:rPr b="1" lang="en-US" sz="1800">
                <a:solidFill>
                  <a:schemeClr val="dk1"/>
                </a:solidFill>
                <a:highlight>
                  <a:srgbClr val="FFFFFF"/>
                </a:highlight>
                <a:latin typeface="Calibri"/>
                <a:ea typeface="Calibri"/>
                <a:cs typeface="Calibri"/>
                <a:sym typeface="Calibri"/>
              </a:rPr>
              <a:t>GradientTreeBoosting </a:t>
            </a:r>
            <a:r>
              <a:rPr lang="en-US" sz="1800">
                <a:solidFill>
                  <a:schemeClr val="dk1"/>
                </a:solidFill>
                <a:highlight>
                  <a:srgbClr val="FFFFFF"/>
                </a:highlight>
                <a:latin typeface="Calibri"/>
                <a:ea typeface="Calibri"/>
                <a:cs typeface="Calibri"/>
                <a:sym typeface="Calibri"/>
              </a:rPr>
              <a:t>(2.94% vs 5.39%). It has PPV </a:t>
            </a:r>
            <a:r>
              <a:rPr b="1" lang="en-US" sz="1800">
                <a:solidFill>
                  <a:schemeClr val="dk1"/>
                </a:solidFill>
                <a:highlight>
                  <a:srgbClr val="FFFFFF"/>
                </a:highlight>
                <a:latin typeface="Calibri"/>
                <a:ea typeface="Calibri"/>
                <a:cs typeface="Calibri"/>
                <a:sym typeface="Calibri"/>
              </a:rPr>
              <a:t>76.92% (</a:t>
            </a:r>
            <a:r>
              <a:rPr b="1" lang="en-US" sz="1800">
                <a:solidFill>
                  <a:schemeClr val="dk1"/>
                </a:solidFill>
                <a:latin typeface="Calibri"/>
                <a:ea typeface="Calibri"/>
                <a:cs typeface="Calibri"/>
                <a:sym typeface="Calibri"/>
              </a:rPr>
              <a:t>when it predicts success then in 76.92% cases it will be correct</a:t>
            </a:r>
            <a:r>
              <a:rPr b="1" lang="en-US" sz="1800">
                <a:solidFill>
                  <a:schemeClr val="dk1"/>
                </a:solidFill>
                <a:highlight>
                  <a:srgbClr val="FFFFFF"/>
                </a:highlight>
                <a:latin typeface="Calibri"/>
                <a:ea typeface="Calibri"/>
                <a:cs typeface="Calibri"/>
                <a:sym typeface="Calibri"/>
              </a:rPr>
              <a:t>)</a:t>
            </a:r>
            <a:r>
              <a:rPr lang="en-US" sz="1800">
                <a:solidFill>
                  <a:schemeClr val="dk1"/>
                </a:solidFill>
                <a:highlight>
                  <a:srgbClr val="FFFFFF"/>
                </a:highlight>
                <a:latin typeface="Calibri"/>
                <a:ea typeface="Calibri"/>
                <a:cs typeface="Calibri"/>
                <a:sym typeface="Calibri"/>
              </a:rPr>
              <a:t> with 95%  confidence interval: </a:t>
            </a:r>
            <a:r>
              <a:rPr b="1" lang="en-US" sz="1800">
                <a:solidFill>
                  <a:schemeClr val="dk1"/>
                </a:solidFill>
                <a:highlight>
                  <a:srgbClr val="FFFFFF"/>
                </a:highlight>
                <a:latin typeface="Calibri"/>
                <a:ea typeface="Calibri"/>
                <a:cs typeface="Calibri"/>
                <a:sym typeface="Calibri"/>
              </a:rPr>
              <a:t>[0.61, 0.93] </a:t>
            </a:r>
            <a:r>
              <a:rPr lang="en-US" sz="1800">
                <a:latin typeface="Calibri"/>
                <a:ea typeface="Calibri"/>
                <a:cs typeface="Calibri"/>
                <a:sym typeface="Calibri"/>
              </a:rPr>
              <a:t>.</a:t>
            </a:r>
            <a:endParaRPr sz="18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rPr lang="en-US" sz="1800">
                <a:solidFill>
                  <a:schemeClr val="dk1"/>
                </a:solidFill>
                <a:highlight>
                  <a:srgbClr val="FFFFFF"/>
                </a:highlight>
                <a:latin typeface="Calibri"/>
                <a:ea typeface="Calibri"/>
                <a:cs typeface="Calibri"/>
                <a:sym typeface="Calibri"/>
              </a:rPr>
              <a:t>So as final model we will take </a:t>
            </a:r>
            <a:r>
              <a:rPr b="1" lang="en-US" sz="1800">
                <a:solidFill>
                  <a:schemeClr val="dk1"/>
                </a:solidFill>
                <a:highlight>
                  <a:srgbClr val="FFFFFF"/>
                </a:highlight>
                <a:latin typeface="Calibri"/>
                <a:ea typeface="Calibri"/>
                <a:cs typeface="Calibri"/>
                <a:sym typeface="Calibri"/>
              </a:rPr>
              <a:t>AverageModel</a:t>
            </a:r>
            <a:r>
              <a:rPr lang="en-US" sz="1800">
                <a:solidFill>
                  <a:schemeClr val="dk1"/>
                </a:solidFill>
                <a:highlight>
                  <a:srgbClr val="FFFFFF"/>
                </a:highlight>
                <a:latin typeface="Calibri"/>
                <a:ea typeface="Calibri"/>
                <a:cs typeface="Calibri"/>
                <a:sym typeface="Calibri"/>
              </a:rPr>
              <a:t>.</a:t>
            </a:r>
            <a:endParaRPr sz="18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8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sz="1800">
              <a:solidFill>
                <a:schemeClr val="dk1"/>
              </a:solidFill>
              <a:highlight>
                <a:srgbClr val="FFFFFF"/>
              </a:highlight>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32" name="Shape 632"/>
        <p:cNvGrpSpPr/>
        <p:nvPr/>
      </p:nvGrpSpPr>
      <p:grpSpPr>
        <a:xfrm>
          <a:off x="0" y="0"/>
          <a:ext cx="0" cy="0"/>
          <a:chOff x="0" y="0"/>
          <a:chExt cx="0" cy="0"/>
        </a:xfrm>
      </p:grpSpPr>
      <p:grpSp>
        <p:nvGrpSpPr>
          <p:cNvPr id="633" name="Google Shape;633;p37"/>
          <p:cNvGrpSpPr/>
          <p:nvPr/>
        </p:nvGrpSpPr>
        <p:grpSpPr>
          <a:xfrm flipH="1">
            <a:off x="247645" y="172446"/>
            <a:ext cx="2190765" cy="1675829"/>
            <a:chOff x="407914" y="422220"/>
            <a:chExt cx="7946190" cy="6078452"/>
          </a:xfrm>
        </p:grpSpPr>
        <p:grpSp>
          <p:nvGrpSpPr>
            <p:cNvPr id="634" name="Google Shape;634;p37"/>
            <p:cNvGrpSpPr/>
            <p:nvPr/>
          </p:nvGrpSpPr>
          <p:grpSpPr>
            <a:xfrm>
              <a:off x="407914" y="422220"/>
              <a:ext cx="4067259" cy="6043029"/>
              <a:chOff x="263536" y="550557"/>
              <a:chExt cx="4067259" cy="6043029"/>
            </a:xfrm>
          </p:grpSpPr>
          <p:grpSp>
            <p:nvGrpSpPr>
              <p:cNvPr id="635" name="Google Shape;635;p37"/>
              <p:cNvGrpSpPr/>
              <p:nvPr/>
            </p:nvGrpSpPr>
            <p:grpSpPr>
              <a:xfrm>
                <a:off x="263536" y="1600113"/>
                <a:ext cx="4067235" cy="4993473"/>
                <a:chOff x="-104587" y="1211987"/>
                <a:chExt cx="5092956" cy="6252784"/>
              </a:xfrm>
            </p:grpSpPr>
            <p:sp>
              <p:nvSpPr>
                <p:cNvPr id="636" name="Google Shape;636;p37"/>
                <p:cNvSpPr/>
                <p:nvPr/>
              </p:nvSpPr>
              <p:spPr>
                <a:xfrm>
                  <a:off x="2333006" y="2542605"/>
                  <a:ext cx="2641500" cy="22773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37" name="Google Shape;637;p37"/>
                <p:cNvSpPr/>
                <p:nvPr/>
              </p:nvSpPr>
              <p:spPr>
                <a:xfrm>
                  <a:off x="2346869" y="5187471"/>
                  <a:ext cx="2641500" cy="2277300"/>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38" name="Google Shape;638;p37"/>
                <p:cNvSpPr/>
                <p:nvPr/>
              </p:nvSpPr>
              <p:spPr>
                <a:xfrm>
                  <a:off x="-104587" y="1211987"/>
                  <a:ext cx="2641500" cy="227730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9" name="Google Shape;639;p37"/>
              <p:cNvSpPr/>
              <p:nvPr/>
            </p:nvSpPr>
            <p:spPr>
              <a:xfrm>
                <a:off x="2221195" y="550557"/>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40" name="Google Shape;640;p37"/>
            <p:cNvSpPr/>
            <p:nvPr/>
          </p:nvSpPr>
          <p:spPr>
            <a:xfrm>
              <a:off x="4286848" y="3608200"/>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41" name="Google Shape;641;p37"/>
            <p:cNvSpPr/>
            <p:nvPr/>
          </p:nvSpPr>
          <p:spPr>
            <a:xfrm>
              <a:off x="6244504" y="4682072"/>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42" name="Google Shape;642;p37"/>
          <p:cNvSpPr/>
          <p:nvPr/>
        </p:nvSpPr>
        <p:spPr>
          <a:xfrm>
            <a:off x="2573344" y="135809"/>
            <a:ext cx="64470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Modeling and Evaluation</a:t>
            </a:r>
            <a:endParaRPr b="1" sz="3200">
              <a:solidFill>
                <a:schemeClr val="dk1"/>
              </a:solidFill>
              <a:latin typeface="Calibri"/>
              <a:ea typeface="Calibri"/>
              <a:cs typeface="Calibri"/>
              <a:sym typeface="Calibri"/>
            </a:endParaRPr>
          </a:p>
        </p:txBody>
      </p:sp>
      <p:cxnSp>
        <p:nvCxnSpPr>
          <p:cNvPr id="643" name="Google Shape;643;p37"/>
          <p:cNvCxnSpPr/>
          <p:nvPr/>
        </p:nvCxnSpPr>
        <p:spPr>
          <a:xfrm>
            <a:off x="2573344" y="963237"/>
            <a:ext cx="6997200" cy="0"/>
          </a:xfrm>
          <a:prstGeom prst="straightConnector1">
            <a:avLst/>
          </a:prstGeom>
          <a:noFill/>
          <a:ln cap="flat" cmpd="sng" w="57150">
            <a:solidFill>
              <a:schemeClr val="accent1"/>
            </a:solidFill>
            <a:prstDash val="solid"/>
            <a:miter lim="800000"/>
            <a:headEnd len="sm" w="sm" type="none"/>
            <a:tailEnd len="sm" w="sm" type="none"/>
          </a:ln>
        </p:spPr>
      </p:cxnSp>
      <p:pic>
        <p:nvPicPr>
          <p:cNvPr id="644" name="Google Shape;644;p37"/>
          <p:cNvPicPr preferRelativeResize="0"/>
          <p:nvPr/>
        </p:nvPicPr>
        <p:blipFill>
          <a:blip r:embed="rId3">
            <a:alphaModFix/>
          </a:blip>
          <a:stretch>
            <a:fillRect/>
          </a:stretch>
        </p:blipFill>
        <p:spPr>
          <a:xfrm>
            <a:off x="2340506" y="1926359"/>
            <a:ext cx="6912693" cy="249153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49" name="Shape 649"/>
        <p:cNvGrpSpPr/>
        <p:nvPr/>
      </p:nvGrpSpPr>
      <p:grpSpPr>
        <a:xfrm>
          <a:off x="0" y="0"/>
          <a:ext cx="0" cy="0"/>
          <a:chOff x="0" y="0"/>
          <a:chExt cx="0" cy="0"/>
        </a:xfrm>
      </p:grpSpPr>
      <p:pic>
        <p:nvPicPr>
          <p:cNvPr id="650" name="Google Shape;650;p38"/>
          <p:cNvPicPr preferRelativeResize="0"/>
          <p:nvPr/>
        </p:nvPicPr>
        <p:blipFill>
          <a:blip r:embed="rId3">
            <a:alphaModFix/>
          </a:blip>
          <a:stretch>
            <a:fillRect/>
          </a:stretch>
        </p:blipFill>
        <p:spPr>
          <a:xfrm>
            <a:off x="1606800" y="1172801"/>
            <a:ext cx="8299201" cy="5532800"/>
          </a:xfrm>
          <a:prstGeom prst="rect">
            <a:avLst/>
          </a:prstGeom>
          <a:noFill/>
          <a:ln>
            <a:noFill/>
          </a:ln>
        </p:spPr>
      </p:pic>
      <p:grpSp>
        <p:nvGrpSpPr>
          <p:cNvPr id="651" name="Google Shape;651;p38"/>
          <p:cNvGrpSpPr/>
          <p:nvPr/>
        </p:nvGrpSpPr>
        <p:grpSpPr>
          <a:xfrm flipH="1">
            <a:off x="247645" y="172446"/>
            <a:ext cx="2190765" cy="1675829"/>
            <a:chOff x="407914" y="422220"/>
            <a:chExt cx="7946190" cy="6078452"/>
          </a:xfrm>
        </p:grpSpPr>
        <p:grpSp>
          <p:nvGrpSpPr>
            <p:cNvPr id="652" name="Google Shape;652;p38"/>
            <p:cNvGrpSpPr/>
            <p:nvPr/>
          </p:nvGrpSpPr>
          <p:grpSpPr>
            <a:xfrm>
              <a:off x="407914" y="422220"/>
              <a:ext cx="4067259" cy="6043029"/>
              <a:chOff x="263536" y="550557"/>
              <a:chExt cx="4067259" cy="6043029"/>
            </a:xfrm>
          </p:grpSpPr>
          <p:grpSp>
            <p:nvGrpSpPr>
              <p:cNvPr id="653" name="Google Shape;653;p38"/>
              <p:cNvGrpSpPr/>
              <p:nvPr/>
            </p:nvGrpSpPr>
            <p:grpSpPr>
              <a:xfrm>
                <a:off x="263536" y="1600113"/>
                <a:ext cx="4067235" cy="4993473"/>
                <a:chOff x="-104587" y="1211987"/>
                <a:chExt cx="5092956" cy="6252784"/>
              </a:xfrm>
            </p:grpSpPr>
            <p:sp>
              <p:nvSpPr>
                <p:cNvPr id="654" name="Google Shape;654;p38"/>
                <p:cNvSpPr/>
                <p:nvPr/>
              </p:nvSpPr>
              <p:spPr>
                <a:xfrm>
                  <a:off x="2333006" y="2542605"/>
                  <a:ext cx="2641500" cy="22773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55" name="Google Shape;655;p38"/>
                <p:cNvSpPr/>
                <p:nvPr/>
              </p:nvSpPr>
              <p:spPr>
                <a:xfrm>
                  <a:off x="2346869" y="5187471"/>
                  <a:ext cx="2641500" cy="2277300"/>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56" name="Google Shape;656;p38"/>
                <p:cNvSpPr/>
                <p:nvPr/>
              </p:nvSpPr>
              <p:spPr>
                <a:xfrm>
                  <a:off x="-104587" y="1211987"/>
                  <a:ext cx="2641500" cy="227730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57" name="Google Shape;657;p38"/>
              <p:cNvSpPr/>
              <p:nvPr/>
            </p:nvSpPr>
            <p:spPr>
              <a:xfrm>
                <a:off x="2221195" y="550557"/>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58" name="Google Shape;658;p38"/>
            <p:cNvSpPr/>
            <p:nvPr/>
          </p:nvSpPr>
          <p:spPr>
            <a:xfrm>
              <a:off x="4286848" y="3608200"/>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59" name="Google Shape;659;p38"/>
            <p:cNvSpPr/>
            <p:nvPr/>
          </p:nvSpPr>
          <p:spPr>
            <a:xfrm>
              <a:off x="6244504" y="4682072"/>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60" name="Google Shape;660;p38"/>
          <p:cNvSpPr/>
          <p:nvPr/>
        </p:nvSpPr>
        <p:spPr>
          <a:xfrm>
            <a:off x="2573344" y="135809"/>
            <a:ext cx="64470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Modeling and Evaluation</a:t>
            </a:r>
            <a:endParaRPr/>
          </a:p>
        </p:txBody>
      </p:sp>
      <p:cxnSp>
        <p:nvCxnSpPr>
          <p:cNvPr id="661" name="Google Shape;661;p38"/>
          <p:cNvCxnSpPr/>
          <p:nvPr/>
        </p:nvCxnSpPr>
        <p:spPr>
          <a:xfrm>
            <a:off x="2573344" y="963237"/>
            <a:ext cx="6997200" cy="0"/>
          </a:xfrm>
          <a:prstGeom prst="straightConnector1">
            <a:avLst/>
          </a:prstGeom>
          <a:noFill/>
          <a:ln cap="flat" cmpd="sng" w="57150">
            <a:solidFill>
              <a:schemeClr val="accent1"/>
            </a:solidFill>
            <a:prstDash val="solid"/>
            <a:miter lim="800000"/>
            <a:headEnd len="sm" w="sm" type="none"/>
            <a:tailEnd len="sm" w="sm" type="none"/>
          </a:ln>
        </p:spPr>
      </p:cxnSp>
      <p:sp>
        <p:nvSpPr>
          <p:cNvPr id="662" name="Google Shape;662;p38"/>
          <p:cNvSpPr txBox="1"/>
          <p:nvPr/>
        </p:nvSpPr>
        <p:spPr>
          <a:xfrm>
            <a:off x="4050010" y="1005840"/>
            <a:ext cx="34128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0070C0"/>
                </a:solidFill>
                <a:latin typeface="Calibri"/>
                <a:ea typeface="Calibri"/>
                <a:cs typeface="Calibri"/>
                <a:sym typeface="Calibri"/>
              </a:rPr>
              <a:t>ROC curve on Test data</a:t>
            </a:r>
            <a:endParaRPr sz="2400">
              <a:solidFill>
                <a:srgbClr val="0070C0"/>
              </a:solidFill>
              <a:latin typeface="Calibri"/>
              <a:ea typeface="Calibri"/>
              <a:cs typeface="Calibri"/>
              <a:sym typeface="Calibri"/>
            </a:endParaRPr>
          </a:p>
        </p:txBody>
      </p:sp>
      <p:sp>
        <p:nvSpPr>
          <p:cNvPr id="663" name="Google Shape;663;p38"/>
          <p:cNvSpPr/>
          <p:nvPr/>
        </p:nvSpPr>
        <p:spPr>
          <a:xfrm>
            <a:off x="10105575" y="272150"/>
            <a:ext cx="1667400" cy="824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0000"/>
                </a:solidFill>
              </a:rPr>
              <a:t>Back up slide</a:t>
            </a:r>
            <a:endParaRPr b="1">
              <a:solidFill>
                <a:srgbClr val="FF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pic>
        <p:nvPicPr>
          <p:cNvPr id="668" name="Google Shape;668;p39"/>
          <p:cNvPicPr preferRelativeResize="0"/>
          <p:nvPr/>
        </p:nvPicPr>
        <p:blipFill>
          <a:blip r:embed="rId3">
            <a:alphaModFix/>
          </a:blip>
          <a:stretch>
            <a:fillRect/>
          </a:stretch>
        </p:blipFill>
        <p:spPr>
          <a:xfrm>
            <a:off x="4234275" y="5305100"/>
            <a:ext cx="3675350" cy="416450"/>
          </a:xfrm>
          <a:prstGeom prst="rect">
            <a:avLst/>
          </a:prstGeom>
          <a:noFill/>
          <a:ln>
            <a:noFill/>
          </a:ln>
        </p:spPr>
      </p:pic>
      <p:sp>
        <p:nvSpPr>
          <p:cNvPr id="669" name="Google Shape;669;p39"/>
          <p:cNvSpPr/>
          <p:nvPr/>
        </p:nvSpPr>
        <p:spPr>
          <a:xfrm>
            <a:off x="152400" y="5698825"/>
            <a:ext cx="11887200" cy="1175400"/>
          </a:xfrm>
          <a:prstGeom prst="roundRect">
            <a:avLst>
              <a:gd fmla="val 16667" name="adj"/>
            </a:avLst>
          </a:prstGeom>
          <a:noFill/>
          <a:ln cap="flat" cmpd="sng" w="9525">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419100" rtl="0" algn="l">
              <a:lnSpc>
                <a:spcPct val="115000"/>
              </a:lnSpc>
              <a:spcBef>
                <a:spcPts val="0"/>
              </a:spcBef>
              <a:spcAft>
                <a:spcPts val="500"/>
              </a:spcAft>
              <a:buSzPts val="1100"/>
              <a:buNone/>
            </a:pPr>
            <a:r>
              <a:rPr lang="en-US" sz="1600">
                <a:solidFill>
                  <a:schemeClr val="dk1"/>
                </a:solidFill>
                <a:latin typeface="Calibri"/>
                <a:ea typeface="Calibri"/>
                <a:cs typeface="Calibri"/>
                <a:sym typeface="Calibri"/>
              </a:rPr>
              <a:t>At a very high level,  Shapley values calculate the importance of a predictor by comparing what a model predicts with and without the predictor. </a:t>
            </a:r>
            <a:r>
              <a:rPr lang="en-US" sz="1600">
                <a:solidFill>
                  <a:schemeClr val="dk1"/>
                </a:solidFill>
                <a:latin typeface="Calibri"/>
                <a:ea typeface="Calibri"/>
                <a:cs typeface="Calibri"/>
                <a:sym typeface="Calibri"/>
              </a:rPr>
              <a:t>A prediction can be explained by assuming that each predictor value of the instance is a “player” in a game where the prediction is the payout. The Shapley value – a method from coalitional game theory – tells us how to fairly distribute the “payout” among the predictors. </a:t>
            </a:r>
            <a:endParaRPr sz="1600">
              <a:solidFill>
                <a:schemeClr val="dk1"/>
              </a:solidFill>
              <a:latin typeface="Calibri"/>
              <a:ea typeface="Calibri"/>
              <a:cs typeface="Calibri"/>
              <a:sym typeface="Calibri"/>
            </a:endParaRPr>
          </a:p>
        </p:txBody>
      </p:sp>
      <p:grpSp>
        <p:nvGrpSpPr>
          <p:cNvPr id="670" name="Google Shape;670;p39"/>
          <p:cNvGrpSpPr/>
          <p:nvPr/>
        </p:nvGrpSpPr>
        <p:grpSpPr>
          <a:xfrm flipH="1">
            <a:off x="247645" y="172446"/>
            <a:ext cx="2190765" cy="1675829"/>
            <a:chOff x="407914" y="422220"/>
            <a:chExt cx="7946190" cy="6078452"/>
          </a:xfrm>
        </p:grpSpPr>
        <p:grpSp>
          <p:nvGrpSpPr>
            <p:cNvPr id="671" name="Google Shape;671;p39"/>
            <p:cNvGrpSpPr/>
            <p:nvPr/>
          </p:nvGrpSpPr>
          <p:grpSpPr>
            <a:xfrm>
              <a:off x="407914" y="422220"/>
              <a:ext cx="4067259" cy="6043029"/>
              <a:chOff x="263536" y="550557"/>
              <a:chExt cx="4067259" cy="6043029"/>
            </a:xfrm>
          </p:grpSpPr>
          <p:grpSp>
            <p:nvGrpSpPr>
              <p:cNvPr id="672" name="Google Shape;672;p39"/>
              <p:cNvGrpSpPr/>
              <p:nvPr/>
            </p:nvGrpSpPr>
            <p:grpSpPr>
              <a:xfrm>
                <a:off x="263536" y="1600113"/>
                <a:ext cx="4067235" cy="4993473"/>
                <a:chOff x="-104587" y="1211987"/>
                <a:chExt cx="5092956" cy="6252784"/>
              </a:xfrm>
            </p:grpSpPr>
            <p:sp>
              <p:nvSpPr>
                <p:cNvPr id="673" name="Google Shape;673;p39"/>
                <p:cNvSpPr/>
                <p:nvPr/>
              </p:nvSpPr>
              <p:spPr>
                <a:xfrm>
                  <a:off x="2333006" y="2542605"/>
                  <a:ext cx="2641500" cy="22773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74" name="Google Shape;674;p39"/>
                <p:cNvSpPr/>
                <p:nvPr/>
              </p:nvSpPr>
              <p:spPr>
                <a:xfrm>
                  <a:off x="2346869" y="5187471"/>
                  <a:ext cx="2641500" cy="2277300"/>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75" name="Google Shape;675;p39"/>
                <p:cNvSpPr/>
                <p:nvPr/>
              </p:nvSpPr>
              <p:spPr>
                <a:xfrm>
                  <a:off x="-104587" y="1211987"/>
                  <a:ext cx="2641500" cy="227730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76" name="Google Shape;676;p39"/>
              <p:cNvSpPr/>
              <p:nvPr/>
            </p:nvSpPr>
            <p:spPr>
              <a:xfrm>
                <a:off x="2221195" y="550557"/>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77" name="Google Shape;677;p39"/>
            <p:cNvSpPr/>
            <p:nvPr/>
          </p:nvSpPr>
          <p:spPr>
            <a:xfrm>
              <a:off x="4286848" y="3608200"/>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78" name="Google Shape;678;p39"/>
            <p:cNvSpPr/>
            <p:nvPr/>
          </p:nvSpPr>
          <p:spPr>
            <a:xfrm>
              <a:off x="6244504" y="4682072"/>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679" name="Google Shape;679;p39"/>
          <p:cNvCxnSpPr/>
          <p:nvPr/>
        </p:nvCxnSpPr>
        <p:spPr>
          <a:xfrm>
            <a:off x="2573344" y="963237"/>
            <a:ext cx="6997200" cy="0"/>
          </a:xfrm>
          <a:prstGeom prst="straightConnector1">
            <a:avLst/>
          </a:prstGeom>
          <a:noFill/>
          <a:ln cap="flat" cmpd="sng" w="57150">
            <a:solidFill>
              <a:schemeClr val="accent1"/>
            </a:solidFill>
            <a:prstDash val="solid"/>
            <a:miter lim="800000"/>
            <a:headEnd len="sm" w="sm" type="none"/>
            <a:tailEnd len="sm" w="sm" type="none"/>
          </a:ln>
        </p:spPr>
      </p:cxnSp>
      <p:sp>
        <p:nvSpPr>
          <p:cNvPr id="680" name="Google Shape;680;p39"/>
          <p:cNvSpPr/>
          <p:nvPr/>
        </p:nvSpPr>
        <p:spPr>
          <a:xfrm>
            <a:off x="2573344" y="135809"/>
            <a:ext cx="64470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Modeling and Evaluation</a:t>
            </a:r>
            <a:endParaRPr b="1" sz="3200">
              <a:solidFill>
                <a:schemeClr val="dk1"/>
              </a:solidFill>
              <a:latin typeface="Calibri"/>
              <a:ea typeface="Calibri"/>
              <a:cs typeface="Calibri"/>
              <a:sym typeface="Calibri"/>
            </a:endParaRPr>
          </a:p>
        </p:txBody>
      </p:sp>
      <p:sp>
        <p:nvSpPr>
          <p:cNvPr id="681" name="Google Shape;681;p39"/>
          <p:cNvSpPr txBox="1"/>
          <p:nvPr/>
        </p:nvSpPr>
        <p:spPr>
          <a:xfrm>
            <a:off x="2491600" y="1005850"/>
            <a:ext cx="66105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0070C0"/>
                </a:solidFill>
                <a:latin typeface="Calibri"/>
                <a:ea typeface="Calibri"/>
                <a:cs typeface="Calibri"/>
                <a:sym typeface="Calibri"/>
              </a:rPr>
              <a:t>Important predictors</a:t>
            </a:r>
            <a:endParaRPr sz="2400">
              <a:solidFill>
                <a:srgbClr val="0070C0"/>
              </a:solidFill>
              <a:latin typeface="Calibri"/>
              <a:ea typeface="Calibri"/>
              <a:cs typeface="Calibri"/>
              <a:sym typeface="Calibri"/>
            </a:endParaRPr>
          </a:p>
        </p:txBody>
      </p:sp>
      <p:pic>
        <p:nvPicPr>
          <p:cNvPr id="682" name="Google Shape;682;p39"/>
          <p:cNvPicPr preferRelativeResize="0"/>
          <p:nvPr/>
        </p:nvPicPr>
        <p:blipFill>
          <a:blip r:embed="rId4">
            <a:alphaModFix/>
          </a:blip>
          <a:stretch>
            <a:fillRect/>
          </a:stretch>
        </p:blipFill>
        <p:spPr>
          <a:xfrm>
            <a:off x="483850" y="1438314"/>
            <a:ext cx="5251471" cy="3871011"/>
          </a:xfrm>
          <a:prstGeom prst="rect">
            <a:avLst/>
          </a:prstGeom>
          <a:noFill/>
          <a:ln>
            <a:noFill/>
          </a:ln>
        </p:spPr>
      </p:pic>
      <p:pic>
        <p:nvPicPr>
          <p:cNvPr id="683" name="Google Shape;683;p39"/>
          <p:cNvPicPr preferRelativeResize="0"/>
          <p:nvPr/>
        </p:nvPicPr>
        <p:blipFill>
          <a:blip r:embed="rId5">
            <a:alphaModFix/>
          </a:blip>
          <a:stretch>
            <a:fillRect/>
          </a:stretch>
        </p:blipFill>
        <p:spPr>
          <a:xfrm>
            <a:off x="6459397" y="1433975"/>
            <a:ext cx="5248753" cy="3871116"/>
          </a:xfrm>
          <a:prstGeom prst="rect">
            <a:avLst/>
          </a:prstGeom>
          <a:noFill/>
          <a:ln>
            <a:noFill/>
          </a:ln>
        </p:spPr>
      </p:pic>
      <p:sp>
        <p:nvSpPr>
          <p:cNvPr id="684" name="Google Shape;684;p39"/>
          <p:cNvSpPr txBox="1"/>
          <p:nvPr/>
        </p:nvSpPr>
        <p:spPr>
          <a:xfrm>
            <a:off x="342750" y="5620512"/>
            <a:ext cx="11506500" cy="12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rPr lang="en-US" sz="1800">
                <a:solidFill>
                  <a:schemeClr val="dk1"/>
                </a:solidFill>
                <a:highlight>
                  <a:srgbClr val="FFFFFF"/>
                </a:highlight>
                <a:latin typeface="Calibri"/>
                <a:ea typeface="Calibri"/>
                <a:cs typeface="Calibri"/>
                <a:sym typeface="Calibri"/>
              </a:rPr>
              <a:t>From plots we can see that for both models </a:t>
            </a:r>
            <a:r>
              <a:rPr b="1" lang="en-US" sz="1800">
                <a:solidFill>
                  <a:schemeClr val="dk1"/>
                </a:solidFill>
                <a:highlight>
                  <a:srgbClr val="FFFFFF"/>
                </a:highlight>
                <a:latin typeface="Calibri"/>
                <a:ea typeface="Calibri"/>
                <a:cs typeface="Calibri"/>
                <a:sym typeface="Calibri"/>
              </a:rPr>
              <a:t>MARKET_RETAILPACKPRICE_median </a:t>
            </a:r>
            <a:r>
              <a:rPr lang="en-US" sz="1800">
                <a:solidFill>
                  <a:schemeClr val="dk1"/>
                </a:solidFill>
                <a:highlight>
                  <a:srgbClr val="FFFFFF"/>
                </a:highlight>
                <a:latin typeface="Calibri"/>
                <a:ea typeface="Calibri"/>
                <a:cs typeface="Calibri"/>
                <a:sym typeface="Calibri"/>
              </a:rPr>
              <a:t>(the median of RETAILPACKPRICE in each MARKET)</a:t>
            </a:r>
            <a:r>
              <a:rPr lang="en-US" sz="1800">
                <a:solidFill>
                  <a:schemeClr val="dk1"/>
                </a:solidFill>
                <a:highlight>
                  <a:srgbClr val="FFFFFF"/>
                </a:highlight>
                <a:latin typeface="Calibri"/>
                <a:ea typeface="Calibri"/>
                <a:cs typeface="Calibri"/>
                <a:sym typeface="Calibri"/>
              </a:rPr>
              <a:t> is the most important feature and when this value is small then on average success probability is higher. </a:t>
            </a:r>
            <a:endParaRPr sz="1800">
              <a:solidFill>
                <a:schemeClr val="dk1"/>
              </a:solidFill>
              <a:highlight>
                <a:srgbClr val="FFFFFF"/>
              </a:highlight>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669"/>
                                        </p:tgtEl>
                                        <p:attrNameLst>
                                          <p:attrName>ppt_w</p:attrName>
                                        </p:attrNameLst>
                                      </p:cBhvr>
                                      <p:tavLst>
                                        <p:tav fmla="" tm="0">
                                          <p:val>
                                            <p:strVal val="#ppt_w"/>
                                          </p:val>
                                        </p:tav>
                                        <p:tav fmla="" tm="100000">
                                          <p:val>
                                            <p:strVal val="0"/>
                                          </p:val>
                                        </p:tav>
                                      </p:tavLst>
                                    </p:anim>
                                    <p:anim calcmode="lin" valueType="num">
                                      <p:cBhvr additive="base">
                                        <p:cTn dur="1000"/>
                                        <p:tgtEl>
                                          <p:spTgt spid="669"/>
                                        </p:tgtEl>
                                        <p:attrNameLst>
                                          <p:attrName>ppt_h</p:attrName>
                                        </p:attrNameLst>
                                      </p:cBhvr>
                                      <p:tavLst>
                                        <p:tav fmla="" tm="0">
                                          <p:val>
                                            <p:strVal val="#ppt_h"/>
                                          </p:val>
                                        </p:tav>
                                        <p:tav fmla="" tm="100000">
                                          <p:val>
                                            <p:strVal val="0"/>
                                          </p:val>
                                        </p:tav>
                                      </p:tavLst>
                                    </p:anim>
                                    <p:set>
                                      <p:cBhvr>
                                        <p:cTn dur="1" fill="hold">
                                          <p:stCondLst>
                                            <p:cond delay="1000"/>
                                          </p:stCondLst>
                                        </p:cTn>
                                        <p:tgtEl>
                                          <p:spTgt spid="669"/>
                                        </p:tgtEl>
                                        <p:attrNameLst>
                                          <p:attrName>style.visibility</p:attrName>
                                        </p:attrNameLst>
                                      </p:cBhvr>
                                      <p:to>
                                        <p:strVal val="hidden"/>
                                      </p:to>
                                    </p:set>
                                  </p:childTnLst>
                                </p:cTn>
                              </p:par>
                              <p:par>
                                <p:cTn fill="hold" nodeType="withEffect" presetClass="entr" presetID="23" presetSubtype="16">
                                  <p:stCondLst>
                                    <p:cond delay="0"/>
                                  </p:stCondLst>
                                  <p:childTnLst>
                                    <p:set>
                                      <p:cBhvr>
                                        <p:cTn dur="1" fill="hold">
                                          <p:stCondLst>
                                            <p:cond delay="0"/>
                                          </p:stCondLst>
                                        </p:cTn>
                                        <p:tgtEl>
                                          <p:spTgt spid="684"/>
                                        </p:tgtEl>
                                        <p:attrNameLst>
                                          <p:attrName>style.visibility</p:attrName>
                                        </p:attrNameLst>
                                      </p:cBhvr>
                                      <p:to>
                                        <p:strVal val="visible"/>
                                      </p:to>
                                    </p:set>
                                    <p:anim calcmode="lin" valueType="num">
                                      <p:cBhvr additive="base">
                                        <p:cTn dur="1000"/>
                                        <p:tgtEl>
                                          <p:spTgt spid="684"/>
                                        </p:tgtEl>
                                        <p:attrNameLst>
                                          <p:attrName>ppt_w</p:attrName>
                                        </p:attrNameLst>
                                      </p:cBhvr>
                                      <p:tavLst>
                                        <p:tav fmla="" tm="0">
                                          <p:val>
                                            <p:strVal val="0"/>
                                          </p:val>
                                        </p:tav>
                                        <p:tav fmla="" tm="100000">
                                          <p:val>
                                            <p:strVal val="#ppt_w"/>
                                          </p:val>
                                        </p:tav>
                                      </p:tavLst>
                                    </p:anim>
                                    <p:anim calcmode="lin" valueType="num">
                                      <p:cBhvr additive="base">
                                        <p:cTn dur="1000"/>
                                        <p:tgtEl>
                                          <p:spTgt spid="68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grpSp>
        <p:nvGrpSpPr>
          <p:cNvPr id="689" name="Google Shape;689;p40"/>
          <p:cNvGrpSpPr/>
          <p:nvPr/>
        </p:nvGrpSpPr>
        <p:grpSpPr>
          <a:xfrm flipH="1">
            <a:off x="247645" y="172446"/>
            <a:ext cx="2190765" cy="1675829"/>
            <a:chOff x="407914" y="422220"/>
            <a:chExt cx="7946190" cy="6078452"/>
          </a:xfrm>
        </p:grpSpPr>
        <p:grpSp>
          <p:nvGrpSpPr>
            <p:cNvPr id="690" name="Google Shape;690;p40"/>
            <p:cNvGrpSpPr/>
            <p:nvPr/>
          </p:nvGrpSpPr>
          <p:grpSpPr>
            <a:xfrm>
              <a:off x="407914" y="422220"/>
              <a:ext cx="4067259" cy="6043029"/>
              <a:chOff x="263536" y="550557"/>
              <a:chExt cx="4067259" cy="6043029"/>
            </a:xfrm>
          </p:grpSpPr>
          <p:grpSp>
            <p:nvGrpSpPr>
              <p:cNvPr id="691" name="Google Shape;691;p40"/>
              <p:cNvGrpSpPr/>
              <p:nvPr/>
            </p:nvGrpSpPr>
            <p:grpSpPr>
              <a:xfrm>
                <a:off x="263536" y="1600113"/>
                <a:ext cx="4067235" cy="4993473"/>
                <a:chOff x="-104587" y="1211987"/>
                <a:chExt cx="5092956" cy="6252784"/>
              </a:xfrm>
            </p:grpSpPr>
            <p:sp>
              <p:nvSpPr>
                <p:cNvPr id="692" name="Google Shape;692;p40"/>
                <p:cNvSpPr/>
                <p:nvPr/>
              </p:nvSpPr>
              <p:spPr>
                <a:xfrm>
                  <a:off x="2333006" y="2542605"/>
                  <a:ext cx="2641500" cy="22773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93" name="Google Shape;693;p40"/>
                <p:cNvSpPr/>
                <p:nvPr/>
              </p:nvSpPr>
              <p:spPr>
                <a:xfrm>
                  <a:off x="2346869" y="5187471"/>
                  <a:ext cx="2641500" cy="2277300"/>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94" name="Google Shape;694;p40"/>
                <p:cNvSpPr/>
                <p:nvPr/>
              </p:nvSpPr>
              <p:spPr>
                <a:xfrm>
                  <a:off x="-104587" y="1211987"/>
                  <a:ext cx="2641500" cy="227730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95" name="Google Shape;695;p40"/>
              <p:cNvSpPr/>
              <p:nvPr/>
            </p:nvSpPr>
            <p:spPr>
              <a:xfrm>
                <a:off x="2221195" y="550557"/>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96" name="Google Shape;696;p40"/>
            <p:cNvSpPr/>
            <p:nvPr/>
          </p:nvSpPr>
          <p:spPr>
            <a:xfrm>
              <a:off x="4286848" y="3608200"/>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97" name="Google Shape;697;p40"/>
            <p:cNvSpPr/>
            <p:nvPr/>
          </p:nvSpPr>
          <p:spPr>
            <a:xfrm>
              <a:off x="6244504" y="4682072"/>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698" name="Google Shape;698;p40"/>
          <p:cNvCxnSpPr/>
          <p:nvPr/>
        </p:nvCxnSpPr>
        <p:spPr>
          <a:xfrm>
            <a:off x="2573344" y="963237"/>
            <a:ext cx="6997200" cy="0"/>
          </a:xfrm>
          <a:prstGeom prst="straightConnector1">
            <a:avLst/>
          </a:prstGeom>
          <a:noFill/>
          <a:ln cap="flat" cmpd="sng" w="57150">
            <a:solidFill>
              <a:schemeClr val="accent1"/>
            </a:solidFill>
            <a:prstDash val="solid"/>
            <a:miter lim="800000"/>
            <a:headEnd len="sm" w="sm" type="none"/>
            <a:tailEnd len="sm" w="sm" type="none"/>
          </a:ln>
        </p:spPr>
      </p:cxnSp>
      <p:sp>
        <p:nvSpPr>
          <p:cNvPr id="699" name="Google Shape;699;p40"/>
          <p:cNvSpPr/>
          <p:nvPr/>
        </p:nvSpPr>
        <p:spPr>
          <a:xfrm>
            <a:off x="2573344" y="135809"/>
            <a:ext cx="64470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Modeling and Evaluation</a:t>
            </a:r>
            <a:endParaRPr b="1" sz="3200">
              <a:solidFill>
                <a:schemeClr val="dk1"/>
              </a:solidFill>
              <a:latin typeface="Calibri"/>
              <a:ea typeface="Calibri"/>
              <a:cs typeface="Calibri"/>
              <a:sym typeface="Calibri"/>
            </a:endParaRPr>
          </a:p>
        </p:txBody>
      </p:sp>
      <p:sp>
        <p:nvSpPr>
          <p:cNvPr id="700" name="Google Shape;700;p40"/>
          <p:cNvSpPr txBox="1"/>
          <p:nvPr/>
        </p:nvSpPr>
        <p:spPr>
          <a:xfrm>
            <a:off x="2491600" y="1005850"/>
            <a:ext cx="66105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0070C0"/>
                </a:solidFill>
                <a:latin typeface="Calibri"/>
                <a:ea typeface="Calibri"/>
                <a:cs typeface="Calibri"/>
                <a:sym typeface="Calibri"/>
              </a:rPr>
              <a:t>Important predictors</a:t>
            </a:r>
            <a:endParaRPr sz="2400">
              <a:solidFill>
                <a:srgbClr val="0070C0"/>
              </a:solidFill>
              <a:latin typeface="Calibri"/>
              <a:ea typeface="Calibri"/>
              <a:cs typeface="Calibri"/>
              <a:sym typeface="Calibri"/>
            </a:endParaRPr>
          </a:p>
        </p:txBody>
      </p:sp>
      <p:sp>
        <p:nvSpPr>
          <p:cNvPr id="701" name="Google Shape;701;p40"/>
          <p:cNvSpPr txBox="1"/>
          <p:nvPr/>
        </p:nvSpPr>
        <p:spPr>
          <a:xfrm>
            <a:off x="342750" y="5620512"/>
            <a:ext cx="11506500" cy="12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highlight>
                  <a:srgbClr val="FFFFFF"/>
                </a:highlight>
                <a:latin typeface="Calibri"/>
                <a:ea typeface="Calibri"/>
                <a:cs typeface="Calibri"/>
                <a:sym typeface="Calibri"/>
              </a:rPr>
              <a:t>These plots show the PCKT_RETAILPACKPRICE_relative_median values cs. its SHAP values </a:t>
            </a:r>
            <a:r>
              <a:rPr lang="en-US" sz="1800">
                <a:solidFill>
                  <a:schemeClr val="dk1"/>
                </a:solidFill>
                <a:highlight>
                  <a:srgbClr val="FFFFFF"/>
                </a:highlight>
                <a:latin typeface="Calibri"/>
                <a:ea typeface="Calibri"/>
                <a:cs typeface="Calibri"/>
                <a:sym typeface="Calibri"/>
              </a:rPr>
              <a:t>across</a:t>
            </a:r>
            <a:r>
              <a:rPr lang="en-US" sz="1800">
                <a:solidFill>
                  <a:schemeClr val="dk1"/>
                </a:solidFill>
                <a:highlight>
                  <a:srgbClr val="FFFFFF"/>
                </a:highlight>
                <a:latin typeface="Calibri"/>
                <a:ea typeface="Calibri"/>
                <a:cs typeface="Calibri"/>
                <a:sym typeface="Calibri"/>
              </a:rPr>
              <a:t> all dataset. Colors of points shows the values of MARKET_RETAILPACKPRICE_median. From these plots we can say that for some products, which are expensive from their PCKT median more than 1.5 times, then on average they have more success </a:t>
            </a:r>
            <a:r>
              <a:rPr lang="en-US" sz="1800">
                <a:solidFill>
                  <a:schemeClr val="dk1"/>
                </a:solidFill>
                <a:highlight>
                  <a:srgbClr val="FFFFFF"/>
                </a:highlight>
                <a:latin typeface="Calibri"/>
                <a:ea typeface="Calibri"/>
                <a:cs typeface="Calibri"/>
                <a:sym typeface="Calibri"/>
              </a:rPr>
              <a:t>probability according to our models.</a:t>
            </a:r>
            <a:endParaRPr sz="1800">
              <a:solidFill>
                <a:schemeClr val="dk1"/>
              </a:solidFill>
              <a:highlight>
                <a:srgbClr val="FFFFFF"/>
              </a:highlight>
              <a:latin typeface="Calibri"/>
              <a:ea typeface="Calibri"/>
              <a:cs typeface="Calibri"/>
              <a:sym typeface="Calibri"/>
            </a:endParaRPr>
          </a:p>
        </p:txBody>
      </p:sp>
      <p:pic>
        <p:nvPicPr>
          <p:cNvPr id="702" name="Google Shape;702;p40"/>
          <p:cNvPicPr preferRelativeResize="0"/>
          <p:nvPr/>
        </p:nvPicPr>
        <p:blipFill>
          <a:blip r:embed="rId3">
            <a:alphaModFix/>
          </a:blip>
          <a:stretch>
            <a:fillRect/>
          </a:stretch>
        </p:blipFill>
        <p:spPr>
          <a:xfrm>
            <a:off x="170336" y="1463040"/>
            <a:ext cx="5669280" cy="3950208"/>
          </a:xfrm>
          <a:prstGeom prst="rect">
            <a:avLst/>
          </a:prstGeom>
          <a:noFill/>
          <a:ln>
            <a:noFill/>
          </a:ln>
        </p:spPr>
      </p:pic>
      <p:pic>
        <p:nvPicPr>
          <p:cNvPr id="703" name="Google Shape;703;p40"/>
          <p:cNvPicPr preferRelativeResize="0"/>
          <p:nvPr/>
        </p:nvPicPr>
        <p:blipFill>
          <a:blip r:embed="rId4">
            <a:alphaModFix/>
          </a:blip>
          <a:stretch>
            <a:fillRect/>
          </a:stretch>
        </p:blipFill>
        <p:spPr>
          <a:xfrm>
            <a:off x="6305156" y="1467540"/>
            <a:ext cx="5716513" cy="3949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08" name="Shape 708"/>
        <p:cNvGrpSpPr/>
        <p:nvPr/>
      </p:nvGrpSpPr>
      <p:grpSpPr>
        <a:xfrm>
          <a:off x="0" y="0"/>
          <a:ext cx="0" cy="0"/>
          <a:chOff x="0" y="0"/>
          <a:chExt cx="0" cy="0"/>
        </a:xfrm>
      </p:grpSpPr>
      <p:grpSp>
        <p:nvGrpSpPr>
          <p:cNvPr id="709" name="Google Shape;709;p41"/>
          <p:cNvGrpSpPr/>
          <p:nvPr/>
        </p:nvGrpSpPr>
        <p:grpSpPr>
          <a:xfrm flipH="1">
            <a:off x="247645" y="172446"/>
            <a:ext cx="2190765" cy="1675829"/>
            <a:chOff x="407914" y="422220"/>
            <a:chExt cx="7946190" cy="6078452"/>
          </a:xfrm>
        </p:grpSpPr>
        <p:grpSp>
          <p:nvGrpSpPr>
            <p:cNvPr id="710" name="Google Shape;710;p41"/>
            <p:cNvGrpSpPr/>
            <p:nvPr/>
          </p:nvGrpSpPr>
          <p:grpSpPr>
            <a:xfrm>
              <a:off x="407914" y="422220"/>
              <a:ext cx="4067259" cy="6043029"/>
              <a:chOff x="263536" y="550557"/>
              <a:chExt cx="4067259" cy="6043029"/>
            </a:xfrm>
          </p:grpSpPr>
          <p:grpSp>
            <p:nvGrpSpPr>
              <p:cNvPr id="711" name="Google Shape;711;p41"/>
              <p:cNvGrpSpPr/>
              <p:nvPr/>
            </p:nvGrpSpPr>
            <p:grpSpPr>
              <a:xfrm>
                <a:off x="263536" y="1600113"/>
                <a:ext cx="4067235" cy="4993473"/>
                <a:chOff x="-104587" y="1211987"/>
                <a:chExt cx="5092956" cy="6252784"/>
              </a:xfrm>
            </p:grpSpPr>
            <p:sp>
              <p:nvSpPr>
                <p:cNvPr id="712" name="Google Shape;712;p41"/>
                <p:cNvSpPr/>
                <p:nvPr/>
              </p:nvSpPr>
              <p:spPr>
                <a:xfrm>
                  <a:off x="2333006" y="2542605"/>
                  <a:ext cx="2641500" cy="22773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13" name="Google Shape;713;p41"/>
                <p:cNvSpPr/>
                <p:nvPr/>
              </p:nvSpPr>
              <p:spPr>
                <a:xfrm>
                  <a:off x="2346869" y="5187471"/>
                  <a:ext cx="2641500" cy="2277300"/>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14" name="Google Shape;714;p41"/>
                <p:cNvSpPr/>
                <p:nvPr/>
              </p:nvSpPr>
              <p:spPr>
                <a:xfrm>
                  <a:off x="-104587" y="1211987"/>
                  <a:ext cx="2641500" cy="227730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15" name="Google Shape;715;p41"/>
              <p:cNvSpPr/>
              <p:nvPr/>
            </p:nvSpPr>
            <p:spPr>
              <a:xfrm>
                <a:off x="2221195" y="550557"/>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16" name="Google Shape;716;p41"/>
            <p:cNvSpPr/>
            <p:nvPr/>
          </p:nvSpPr>
          <p:spPr>
            <a:xfrm>
              <a:off x="4286848" y="3608200"/>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17" name="Google Shape;717;p41"/>
            <p:cNvSpPr/>
            <p:nvPr/>
          </p:nvSpPr>
          <p:spPr>
            <a:xfrm>
              <a:off x="6244504" y="4682072"/>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18" name="Google Shape;718;p41"/>
          <p:cNvSpPr/>
          <p:nvPr/>
        </p:nvSpPr>
        <p:spPr>
          <a:xfrm>
            <a:off x="2573344" y="135809"/>
            <a:ext cx="64470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Modeling and Evaluation</a:t>
            </a:r>
            <a:endParaRPr/>
          </a:p>
        </p:txBody>
      </p:sp>
      <p:cxnSp>
        <p:nvCxnSpPr>
          <p:cNvPr id="719" name="Google Shape;719;p41"/>
          <p:cNvCxnSpPr/>
          <p:nvPr/>
        </p:nvCxnSpPr>
        <p:spPr>
          <a:xfrm>
            <a:off x="2573344" y="963237"/>
            <a:ext cx="6997200" cy="0"/>
          </a:xfrm>
          <a:prstGeom prst="straightConnector1">
            <a:avLst/>
          </a:prstGeom>
          <a:noFill/>
          <a:ln cap="flat" cmpd="sng" w="57150">
            <a:solidFill>
              <a:schemeClr val="accent1"/>
            </a:solidFill>
            <a:prstDash val="solid"/>
            <a:miter lim="800000"/>
            <a:headEnd len="sm" w="sm" type="none"/>
            <a:tailEnd len="sm" w="sm" type="none"/>
          </a:ln>
        </p:spPr>
      </p:cxnSp>
      <p:sp>
        <p:nvSpPr>
          <p:cNvPr id="720" name="Google Shape;720;p41"/>
          <p:cNvSpPr txBox="1"/>
          <p:nvPr/>
        </p:nvSpPr>
        <p:spPr>
          <a:xfrm>
            <a:off x="4050010" y="1005840"/>
            <a:ext cx="34128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0070C0"/>
                </a:solidFill>
                <a:latin typeface="Calibri"/>
                <a:ea typeface="Calibri"/>
                <a:cs typeface="Calibri"/>
                <a:sym typeface="Calibri"/>
              </a:rPr>
              <a:t>Predictors</a:t>
            </a:r>
            <a:r>
              <a:rPr lang="en-US" sz="2400">
                <a:solidFill>
                  <a:srgbClr val="0070C0"/>
                </a:solidFill>
                <a:latin typeface="Calibri"/>
                <a:ea typeface="Calibri"/>
                <a:cs typeface="Calibri"/>
                <a:sym typeface="Calibri"/>
              </a:rPr>
              <a:t> importances</a:t>
            </a:r>
            <a:endParaRPr sz="2400">
              <a:solidFill>
                <a:srgbClr val="0070C0"/>
              </a:solidFill>
              <a:latin typeface="Calibri"/>
              <a:ea typeface="Calibri"/>
              <a:cs typeface="Calibri"/>
              <a:sym typeface="Calibri"/>
            </a:endParaRPr>
          </a:p>
        </p:txBody>
      </p:sp>
      <p:sp>
        <p:nvSpPr>
          <p:cNvPr id="721" name="Google Shape;721;p41"/>
          <p:cNvSpPr/>
          <p:nvPr/>
        </p:nvSpPr>
        <p:spPr>
          <a:xfrm>
            <a:off x="10105575" y="272150"/>
            <a:ext cx="1667400" cy="8244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0000"/>
                </a:solidFill>
              </a:rPr>
              <a:t>Back up slide</a:t>
            </a:r>
            <a:endParaRPr b="1">
              <a:solidFill>
                <a:srgbClr val="FF0000"/>
              </a:solidFill>
            </a:endParaRPr>
          </a:p>
        </p:txBody>
      </p:sp>
      <p:sp>
        <p:nvSpPr>
          <p:cNvPr id="722" name="Google Shape;722;p41"/>
          <p:cNvSpPr txBox="1"/>
          <p:nvPr/>
        </p:nvSpPr>
        <p:spPr>
          <a:xfrm>
            <a:off x="172000" y="1701025"/>
            <a:ext cx="6747300" cy="31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However, there are two different ways to interpret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1. On a global level. Looking at the entire dataset, which features did the algorithm nd most predictive? XGBoost’s get_score() function - which counts how many times a feature was used to split the data – is an example of considering global feature importance, since it looks at what was learned from all the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 On a local level. Maybe, across all individuals, age was the most important feature, and younger people are much more likely to like computer games. But if Frank is a 50-year-old who works as a video game tester, it’s likely that his occupation is going to be much more signi cant than his age in determining whether he likes computer games. Identifying which features were most important for Frank specifcally involves finding feature importances on a ‘local’ – individual – level.</a:t>
            </a:r>
            <a:endParaRPr/>
          </a:p>
        </p:txBody>
      </p:sp>
      <p:sp>
        <p:nvSpPr>
          <p:cNvPr id="723" name="Google Shape;723;p41"/>
          <p:cNvSpPr txBox="1"/>
          <p:nvPr/>
        </p:nvSpPr>
        <p:spPr>
          <a:xfrm>
            <a:off x="172000" y="4687650"/>
            <a:ext cx="6396000" cy="20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Traditional feature importance algorithms will tell</a:t>
            </a:r>
            <a:endParaRPr/>
          </a:p>
          <a:p>
            <a:pPr indent="0" lvl="0" marL="0" rtl="0" algn="l">
              <a:spcBef>
                <a:spcPts val="0"/>
              </a:spcBef>
              <a:spcAft>
                <a:spcPts val="0"/>
              </a:spcAft>
              <a:buNone/>
            </a:pPr>
            <a:r>
              <a:rPr lang="en-US"/>
              <a:t>us which features are most important across the entire population, but this one-size-fits-all approach doesn’t always apply to each individual customer. A factor that is an important driver for one customer may be a non-factor for another. By looking only at the global trends, these individual variations can get lost, with only the most common denominators remaining. With individual-level SHAP values, we can pinpoint which factors are most impactful for each customer, allowing</a:t>
            </a:r>
            <a:endParaRPr/>
          </a:p>
          <a:p>
            <a:pPr indent="0" lvl="0" marL="0" rtl="0" algn="l">
              <a:spcBef>
                <a:spcPts val="0"/>
              </a:spcBef>
              <a:spcAft>
                <a:spcPts val="0"/>
              </a:spcAft>
              <a:buNone/>
            </a:pPr>
            <a:r>
              <a:rPr lang="en-US"/>
              <a:t>us to customize our next actions accordingly.</a:t>
            </a:r>
            <a:endParaRPr/>
          </a:p>
        </p:txBody>
      </p:sp>
      <p:pic>
        <p:nvPicPr>
          <p:cNvPr id="724" name="Google Shape;724;p41"/>
          <p:cNvPicPr preferRelativeResize="0"/>
          <p:nvPr/>
        </p:nvPicPr>
        <p:blipFill>
          <a:blip r:embed="rId3">
            <a:alphaModFix/>
          </a:blip>
          <a:stretch>
            <a:fillRect/>
          </a:stretch>
        </p:blipFill>
        <p:spPr>
          <a:xfrm>
            <a:off x="7331575" y="1752900"/>
            <a:ext cx="4183001" cy="2719550"/>
          </a:xfrm>
          <a:prstGeom prst="rect">
            <a:avLst/>
          </a:prstGeom>
          <a:noFill/>
          <a:ln>
            <a:noFill/>
          </a:ln>
        </p:spPr>
      </p:pic>
      <p:sp>
        <p:nvSpPr>
          <p:cNvPr id="725" name="Google Shape;725;p41"/>
          <p:cNvSpPr txBox="1"/>
          <p:nvPr/>
        </p:nvSpPr>
        <p:spPr>
          <a:xfrm>
            <a:off x="6771663" y="4538250"/>
            <a:ext cx="5302800" cy="12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In summary, Shapley values calculate the importance of a feature by comparing what a model predicts with and without the feature. However, since the order in which a model sees features can a ect its predictions, this is done in every possible order, so that the features are fairly compared.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grpSp>
        <p:nvGrpSpPr>
          <p:cNvPr id="123" name="Google Shape;123;p15"/>
          <p:cNvGrpSpPr/>
          <p:nvPr/>
        </p:nvGrpSpPr>
        <p:grpSpPr>
          <a:xfrm flipH="1">
            <a:off x="247645" y="172446"/>
            <a:ext cx="2190765" cy="1675829"/>
            <a:chOff x="407914" y="422220"/>
            <a:chExt cx="7946190" cy="6078452"/>
          </a:xfrm>
        </p:grpSpPr>
        <p:grpSp>
          <p:nvGrpSpPr>
            <p:cNvPr id="124" name="Google Shape;124;p15"/>
            <p:cNvGrpSpPr/>
            <p:nvPr/>
          </p:nvGrpSpPr>
          <p:grpSpPr>
            <a:xfrm>
              <a:off x="407914" y="422220"/>
              <a:ext cx="4067259" cy="6043029"/>
              <a:chOff x="263536" y="550557"/>
              <a:chExt cx="4067259" cy="6043029"/>
            </a:xfrm>
          </p:grpSpPr>
          <p:grpSp>
            <p:nvGrpSpPr>
              <p:cNvPr id="125" name="Google Shape;125;p15"/>
              <p:cNvGrpSpPr/>
              <p:nvPr/>
            </p:nvGrpSpPr>
            <p:grpSpPr>
              <a:xfrm>
                <a:off x="263536" y="1600113"/>
                <a:ext cx="4067235" cy="4993473"/>
                <a:chOff x="-104587" y="1211987"/>
                <a:chExt cx="5092956" cy="6252784"/>
              </a:xfrm>
            </p:grpSpPr>
            <p:sp>
              <p:nvSpPr>
                <p:cNvPr id="126" name="Google Shape;126;p15"/>
                <p:cNvSpPr/>
                <p:nvPr/>
              </p:nvSpPr>
              <p:spPr>
                <a:xfrm>
                  <a:off x="2333006" y="2542605"/>
                  <a:ext cx="2641500" cy="22773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7" name="Google Shape;127;p15"/>
                <p:cNvSpPr/>
                <p:nvPr/>
              </p:nvSpPr>
              <p:spPr>
                <a:xfrm>
                  <a:off x="2346869" y="5187471"/>
                  <a:ext cx="2641500" cy="2277300"/>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15"/>
                <p:cNvSpPr/>
                <p:nvPr/>
              </p:nvSpPr>
              <p:spPr>
                <a:xfrm>
                  <a:off x="-104587" y="1211987"/>
                  <a:ext cx="2641500" cy="227730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9" name="Google Shape;129;p15"/>
              <p:cNvSpPr/>
              <p:nvPr/>
            </p:nvSpPr>
            <p:spPr>
              <a:xfrm>
                <a:off x="2221195" y="550557"/>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0" name="Google Shape;130;p15"/>
            <p:cNvSpPr/>
            <p:nvPr/>
          </p:nvSpPr>
          <p:spPr>
            <a:xfrm>
              <a:off x="4286848" y="3608200"/>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15"/>
            <p:cNvSpPr/>
            <p:nvPr/>
          </p:nvSpPr>
          <p:spPr>
            <a:xfrm>
              <a:off x="6244504" y="4682072"/>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2" name="Google Shape;132;p15"/>
          <p:cNvSpPr/>
          <p:nvPr/>
        </p:nvSpPr>
        <p:spPr>
          <a:xfrm>
            <a:off x="2573344" y="135809"/>
            <a:ext cx="56316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Objective</a:t>
            </a:r>
            <a:endParaRPr b="1" sz="3200">
              <a:solidFill>
                <a:schemeClr val="dk1"/>
              </a:solidFill>
              <a:latin typeface="Calibri"/>
              <a:ea typeface="Calibri"/>
              <a:cs typeface="Calibri"/>
              <a:sym typeface="Calibri"/>
            </a:endParaRPr>
          </a:p>
        </p:txBody>
      </p:sp>
      <p:cxnSp>
        <p:nvCxnSpPr>
          <p:cNvPr id="133" name="Google Shape;133;p15"/>
          <p:cNvCxnSpPr/>
          <p:nvPr/>
        </p:nvCxnSpPr>
        <p:spPr>
          <a:xfrm>
            <a:off x="2573344" y="963237"/>
            <a:ext cx="6997200" cy="0"/>
          </a:xfrm>
          <a:prstGeom prst="straightConnector1">
            <a:avLst/>
          </a:prstGeom>
          <a:noFill/>
          <a:ln cap="flat" cmpd="sng" w="57150">
            <a:solidFill>
              <a:schemeClr val="accent1"/>
            </a:solidFill>
            <a:prstDash val="solid"/>
            <a:miter lim="800000"/>
            <a:headEnd len="sm" w="sm" type="none"/>
            <a:tailEnd len="sm" w="sm" type="none"/>
          </a:ln>
        </p:spPr>
      </p:cxnSp>
      <p:sp>
        <p:nvSpPr>
          <p:cNvPr descr="ÐÐ¾ÑÐ¾Ð¶ÐµÐµ Ð¸Ð·Ð¾Ð±ÑÐ°Ð¶ÐµÐ½Ð¸Ðµ" id="134" name="Google Shape;134;p15"/>
          <p:cNvSpPr/>
          <p:nvPr/>
        </p:nvSpPr>
        <p:spPr>
          <a:xfrm>
            <a:off x="155575" y="-144463"/>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ÐÐ¾ÑÐ¾Ð¶ÐµÐµ Ð¸Ð·Ð¾Ð±ÑÐ°Ð¶ÐµÐ½Ð¸Ðµ" id="135" name="Google Shape;135;p15"/>
          <p:cNvSpPr/>
          <p:nvPr/>
        </p:nvSpPr>
        <p:spPr>
          <a:xfrm>
            <a:off x="307975" y="7937"/>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ÐÐ¾ÑÐ¾Ð¶ÐµÐµ Ð¸Ð·Ð¾Ð±ÑÐ°Ð¶ÐµÐ½Ð¸Ðµ" id="136" name="Google Shape;136;p15"/>
          <p:cNvSpPr/>
          <p:nvPr/>
        </p:nvSpPr>
        <p:spPr>
          <a:xfrm>
            <a:off x="460375" y="160337"/>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ÐÐ¾ÑÐ¾Ð¶ÐµÐµ Ð¸Ð·Ð¾Ð±ÑÐ°Ð¶ÐµÐ½Ð¸Ðµ" id="137" name="Google Shape;137;p15"/>
          <p:cNvSpPr/>
          <p:nvPr/>
        </p:nvSpPr>
        <p:spPr>
          <a:xfrm>
            <a:off x="612775" y="312737"/>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ÐÐ¾ÑÐ¾Ð¶ÐµÐµ Ð¸Ð·Ð¾Ð±ÑÐ°Ð¶ÐµÐ½Ð¸Ðµ" id="138" name="Google Shape;138;p15"/>
          <p:cNvSpPr/>
          <p:nvPr/>
        </p:nvSpPr>
        <p:spPr>
          <a:xfrm>
            <a:off x="765175" y="465137"/>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 name="Google Shape;139;p15"/>
          <p:cNvSpPr txBox="1"/>
          <p:nvPr/>
        </p:nvSpPr>
        <p:spPr>
          <a:xfrm>
            <a:off x="3750150" y="1104250"/>
            <a:ext cx="4691700" cy="762000"/>
          </a:xfrm>
          <a:prstGeom prst="rect">
            <a:avLst/>
          </a:prstGeom>
          <a:solidFill>
            <a:srgbClr val="FFC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latin typeface="Calibri"/>
                <a:ea typeface="Calibri"/>
                <a:cs typeface="Calibri"/>
                <a:sym typeface="Calibri"/>
              </a:rPr>
              <a:t>Predicting </a:t>
            </a:r>
            <a:r>
              <a:rPr b="1" lang="en-US" sz="1800">
                <a:latin typeface="Calibri"/>
                <a:ea typeface="Calibri"/>
                <a:cs typeface="Calibri"/>
                <a:sym typeface="Calibri"/>
              </a:rPr>
              <a:t>whether</a:t>
            </a:r>
            <a:r>
              <a:rPr b="1" lang="en-US" sz="1800">
                <a:latin typeface="Calibri"/>
                <a:ea typeface="Calibri"/>
                <a:cs typeface="Calibri"/>
                <a:sym typeface="Calibri"/>
              </a:rPr>
              <a:t> new product launch will be </a:t>
            </a:r>
            <a:r>
              <a:rPr b="1" lang="en-US" sz="1800">
                <a:latin typeface="Calibri"/>
                <a:ea typeface="Calibri"/>
                <a:cs typeface="Calibri"/>
                <a:sym typeface="Calibri"/>
              </a:rPr>
              <a:t>successful</a:t>
            </a:r>
            <a:r>
              <a:rPr b="1" lang="en-US" sz="1800">
                <a:latin typeface="Calibri"/>
                <a:ea typeface="Calibri"/>
                <a:cs typeface="Calibri"/>
                <a:sym typeface="Calibri"/>
              </a:rPr>
              <a:t> or not. </a:t>
            </a:r>
            <a:endParaRPr b="1" sz="1800">
              <a:latin typeface="Calibri"/>
              <a:ea typeface="Calibri"/>
              <a:cs typeface="Calibri"/>
              <a:sym typeface="Calibri"/>
            </a:endParaRPr>
          </a:p>
        </p:txBody>
      </p:sp>
      <p:pic>
        <p:nvPicPr>
          <p:cNvPr id="140" name="Google Shape;140;p15"/>
          <p:cNvPicPr preferRelativeResize="0"/>
          <p:nvPr/>
        </p:nvPicPr>
        <p:blipFill>
          <a:blip r:embed="rId3">
            <a:alphaModFix/>
          </a:blip>
          <a:stretch>
            <a:fillRect/>
          </a:stretch>
        </p:blipFill>
        <p:spPr>
          <a:xfrm>
            <a:off x="6874745" y="1923125"/>
            <a:ext cx="1567104" cy="1188737"/>
          </a:xfrm>
          <a:prstGeom prst="rect">
            <a:avLst/>
          </a:prstGeom>
          <a:noFill/>
          <a:ln>
            <a:noFill/>
          </a:ln>
        </p:spPr>
      </p:pic>
      <p:sp>
        <p:nvSpPr>
          <p:cNvPr id="141" name="Google Shape;141;p15"/>
          <p:cNvSpPr/>
          <p:nvPr/>
        </p:nvSpPr>
        <p:spPr>
          <a:xfrm>
            <a:off x="5602550" y="2326756"/>
            <a:ext cx="924300" cy="388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a:off x="3750150" y="3149388"/>
            <a:ext cx="4691700" cy="5847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1600">
                <a:solidFill>
                  <a:srgbClr val="FFFFFF"/>
                </a:solidFill>
                <a:latin typeface="Calibri"/>
                <a:ea typeface="Calibri"/>
                <a:cs typeface="Calibri"/>
                <a:sym typeface="Calibri"/>
              </a:rPr>
              <a:t>SUCCESS = </a:t>
            </a:r>
            <a:r>
              <a:rPr b="1" lang="en-US" sz="1600">
                <a:solidFill>
                  <a:srgbClr val="FFFFFF"/>
                </a:solidFill>
                <a:latin typeface="Calibri"/>
                <a:ea typeface="Calibri"/>
                <a:cs typeface="Calibri"/>
                <a:sym typeface="Calibri"/>
              </a:rPr>
              <a:t>Market Share 1 year after launch &gt; 0.7%  </a:t>
            </a:r>
            <a:endParaRPr b="1" sz="1600">
              <a:solidFill>
                <a:srgbClr val="FFFFFF"/>
              </a:solidFill>
              <a:latin typeface="Calibri"/>
              <a:ea typeface="Calibri"/>
              <a:cs typeface="Calibri"/>
              <a:sym typeface="Calibri"/>
            </a:endParaRPr>
          </a:p>
        </p:txBody>
      </p:sp>
      <p:pic>
        <p:nvPicPr>
          <p:cNvPr id="143" name="Google Shape;143;p15"/>
          <p:cNvPicPr preferRelativeResize="0"/>
          <p:nvPr/>
        </p:nvPicPr>
        <p:blipFill>
          <a:blip r:embed="rId4">
            <a:alphaModFix/>
          </a:blip>
          <a:stretch>
            <a:fillRect/>
          </a:stretch>
        </p:blipFill>
        <p:spPr>
          <a:xfrm>
            <a:off x="9570550" y="1622018"/>
            <a:ext cx="1567100" cy="1790940"/>
          </a:xfrm>
          <a:prstGeom prst="rect">
            <a:avLst/>
          </a:prstGeom>
          <a:noFill/>
          <a:ln>
            <a:noFill/>
          </a:ln>
        </p:spPr>
      </p:pic>
      <p:pic>
        <p:nvPicPr>
          <p:cNvPr id="144" name="Google Shape;144;p15"/>
          <p:cNvPicPr preferRelativeResize="0"/>
          <p:nvPr/>
        </p:nvPicPr>
        <p:blipFill>
          <a:blip r:embed="rId5">
            <a:alphaModFix/>
          </a:blip>
          <a:stretch>
            <a:fillRect/>
          </a:stretch>
        </p:blipFill>
        <p:spPr>
          <a:xfrm>
            <a:off x="1199700" y="4724400"/>
            <a:ext cx="2014250" cy="2014250"/>
          </a:xfrm>
          <a:prstGeom prst="rect">
            <a:avLst/>
          </a:prstGeom>
          <a:noFill/>
          <a:ln>
            <a:noFill/>
          </a:ln>
        </p:spPr>
      </p:pic>
      <p:sp>
        <p:nvSpPr>
          <p:cNvPr id="145" name="Google Shape;145;p15"/>
          <p:cNvSpPr txBox="1"/>
          <p:nvPr/>
        </p:nvSpPr>
        <p:spPr>
          <a:xfrm>
            <a:off x="1374775" y="4270250"/>
            <a:ext cx="16641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latin typeface="Calibri"/>
                <a:ea typeface="Calibri"/>
                <a:cs typeface="Calibri"/>
                <a:sym typeface="Calibri"/>
              </a:rPr>
              <a:t>Historical Data</a:t>
            </a:r>
            <a:endParaRPr b="1">
              <a:latin typeface="Calibri"/>
              <a:ea typeface="Calibri"/>
              <a:cs typeface="Calibri"/>
              <a:sym typeface="Calibri"/>
            </a:endParaRPr>
          </a:p>
        </p:txBody>
      </p:sp>
      <p:pic>
        <p:nvPicPr>
          <p:cNvPr id="146" name="Google Shape;146;p15"/>
          <p:cNvPicPr preferRelativeResize="0"/>
          <p:nvPr/>
        </p:nvPicPr>
        <p:blipFill>
          <a:blip r:embed="rId6">
            <a:alphaModFix/>
          </a:blip>
          <a:stretch>
            <a:fillRect/>
          </a:stretch>
        </p:blipFill>
        <p:spPr>
          <a:xfrm>
            <a:off x="4544900" y="4724400"/>
            <a:ext cx="2011680" cy="2011680"/>
          </a:xfrm>
          <a:prstGeom prst="rect">
            <a:avLst/>
          </a:prstGeom>
          <a:noFill/>
          <a:ln>
            <a:noFill/>
          </a:ln>
        </p:spPr>
      </p:pic>
      <p:sp>
        <p:nvSpPr>
          <p:cNvPr id="147" name="Google Shape;147;p15"/>
          <p:cNvSpPr txBox="1"/>
          <p:nvPr/>
        </p:nvSpPr>
        <p:spPr>
          <a:xfrm>
            <a:off x="4718675" y="4270248"/>
            <a:ext cx="16641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latin typeface="Calibri"/>
                <a:ea typeface="Calibri"/>
                <a:cs typeface="Calibri"/>
                <a:sym typeface="Calibri"/>
              </a:rPr>
              <a:t>Machine Learning</a:t>
            </a:r>
            <a:endParaRPr b="1">
              <a:latin typeface="Calibri"/>
              <a:ea typeface="Calibri"/>
              <a:cs typeface="Calibri"/>
              <a:sym typeface="Calibri"/>
            </a:endParaRPr>
          </a:p>
        </p:txBody>
      </p:sp>
      <p:sp>
        <p:nvSpPr>
          <p:cNvPr id="148" name="Google Shape;148;p15"/>
          <p:cNvSpPr/>
          <p:nvPr/>
        </p:nvSpPr>
        <p:spPr>
          <a:xfrm>
            <a:off x="3408150" y="5410200"/>
            <a:ext cx="764100" cy="6996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7010588" y="5501650"/>
            <a:ext cx="1054800" cy="5847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15"/>
          <p:cNvPicPr preferRelativeResize="0"/>
          <p:nvPr/>
        </p:nvPicPr>
        <p:blipFill>
          <a:blip r:embed="rId7">
            <a:alphaModFix/>
          </a:blip>
          <a:stretch>
            <a:fillRect/>
          </a:stretch>
        </p:blipFill>
        <p:spPr>
          <a:xfrm>
            <a:off x="8514850" y="4724400"/>
            <a:ext cx="2014250" cy="2014231"/>
          </a:xfrm>
          <a:prstGeom prst="rect">
            <a:avLst/>
          </a:prstGeom>
          <a:noFill/>
          <a:ln>
            <a:noFill/>
          </a:ln>
        </p:spPr>
      </p:pic>
      <p:sp>
        <p:nvSpPr>
          <p:cNvPr id="151" name="Google Shape;151;p15"/>
          <p:cNvSpPr txBox="1"/>
          <p:nvPr/>
        </p:nvSpPr>
        <p:spPr>
          <a:xfrm>
            <a:off x="8689913" y="4267200"/>
            <a:ext cx="16641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latin typeface="Calibri"/>
                <a:ea typeface="Calibri"/>
                <a:cs typeface="Calibri"/>
                <a:sym typeface="Calibri"/>
              </a:rPr>
              <a:t>Prediction</a:t>
            </a:r>
            <a:endParaRPr b="1">
              <a:latin typeface="Calibri"/>
              <a:ea typeface="Calibri"/>
              <a:cs typeface="Calibri"/>
              <a:sym typeface="Calibri"/>
            </a:endParaRPr>
          </a:p>
        </p:txBody>
      </p:sp>
      <p:pic>
        <p:nvPicPr>
          <p:cNvPr id="152" name="Google Shape;152;p15"/>
          <p:cNvPicPr preferRelativeResize="0"/>
          <p:nvPr/>
        </p:nvPicPr>
        <p:blipFill>
          <a:blip r:embed="rId8">
            <a:alphaModFix/>
          </a:blip>
          <a:stretch>
            <a:fillRect/>
          </a:stretch>
        </p:blipFill>
        <p:spPr>
          <a:xfrm>
            <a:off x="3750150" y="1929862"/>
            <a:ext cx="1567104" cy="1188737"/>
          </a:xfrm>
          <a:prstGeom prst="rect">
            <a:avLst/>
          </a:prstGeom>
          <a:noFill/>
          <a:ln>
            <a:noFill/>
          </a:ln>
        </p:spPr>
      </p:pic>
      <p:sp>
        <p:nvSpPr>
          <p:cNvPr id="153" name="Google Shape;153;p15"/>
          <p:cNvSpPr/>
          <p:nvPr/>
        </p:nvSpPr>
        <p:spPr>
          <a:xfrm>
            <a:off x="1840950" y="1901075"/>
            <a:ext cx="1567200" cy="11886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29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new product launches</a:t>
            </a:r>
            <a:endParaRPr b="1"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700"/>
                                        <p:tgtEl>
                                          <p:spTgt spid="14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1000"/>
                                        <p:tgtEl>
                                          <p:spTgt spid="1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1000"/>
                                        <p:tgtEl>
                                          <p:spTgt spid="14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2" presetSubtype="2">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p:tgtEl>
                                          <p:spTgt spid="14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grpSp>
        <p:nvGrpSpPr>
          <p:cNvPr id="730" name="Google Shape;730;p42"/>
          <p:cNvGrpSpPr/>
          <p:nvPr/>
        </p:nvGrpSpPr>
        <p:grpSpPr>
          <a:xfrm flipH="1">
            <a:off x="247645" y="172446"/>
            <a:ext cx="2190765" cy="1675829"/>
            <a:chOff x="407914" y="422220"/>
            <a:chExt cx="7946190" cy="6078452"/>
          </a:xfrm>
        </p:grpSpPr>
        <p:grpSp>
          <p:nvGrpSpPr>
            <p:cNvPr id="731" name="Google Shape;731;p42"/>
            <p:cNvGrpSpPr/>
            <p:nvPr/>
          </p:nvGrpSpPr>
          <p:grpSpPr>
            <a:xfrm>
              <a:off x="407914" y="422220"/>
              <a:ext cx="4067259" cy="6043029"/>
              <a:chOff x="263536" y="550557"/>
              <a:chExt cx="4067259" cy="6043029"/>
            </a:xfrm>
          </p:grpSpPr>
          <p:grpSp>
            <p:nvGrpSpPr>
              <p:cNvPr id="732" name="Google Shape;732;p42"/>
              <p:cNvGrpSpPr/>
              <p:nvPr/>
            </p:nvGrpSpPr>
            <p:grpSpPr>
              <a:xfrm>
                <a:off x="263536" y="1600113"/>
                <a:ext cx="4067235" cy="4993473"/>
                <a:chOff x="-104587" y="1211987"/>
                <a:chExt cx="5092956" cy="6252784"/>
              </a:xfrm>
            </p:grpSpPr>
            <p:sp>
              <p:nvSpPr>
                <p:cNvPr id="733" name="Google Shape;733;p42"/>
                <p:cNvSpPr/>
                <p:nvPr/>
              </p:nvSpPr>
              <p:spPr>
                <a:xfrm>
                  <a:off x="2333006" y="2542605"/>
                  <a:ext cx="2641500" cy="22773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34" name="Google Shape;734;p42"/>
                <p:cNvSpPr/>
                <p:nvPr/>
              </p:nvSpPr>
              <p:spPr>
                <a:xfrm>
                  <a:off x="2346869" y="5187471"/>
                  <a:ext cx="2641500" cy="2277300"/>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35" name="Google Shape;735;p42"/>
                <p:cNvSpPr/>
                <p:nvPr/>
              </p:nvSpPr>
              <p:spPr>
                <a:xfrm>
                  <a:off x="-104587" y="1211987"/>
                  <a:ext cx="2641500" cy="227730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36" name="Google Shape;736;p42"/>
              <p:cNvSpPr/>
              <p:nvPr/>
            </p:nvSpPr>
            <p:spPr>
              <a:xfrm>
                <a:off x="2221195" y="550557"/>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37" name="Google Shape;737;p42"/>
            <p:cNvSpPr/>
            <p:nvPr/>
          </p:nvSpPr>
          <p:spPr>
            <a:xfrm>
              <a:off x="4286848" y="3608200"/>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38" name="Google Shape;738;p42"/>
            <p:cNvSpPr/>
            <p:nvPr/>
          </p:nvSpPr>
          <p:spPr>
            <a:xfrm>
              <a:off x="6244504" y="4682072"/>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739" name="Google Shape;739;p42"/>
          <p:cNvCxnSpPr/>
          <p:nvPr/>
        </p:nvCxnSpPr>
        <p:spPr>
          <a:xfrm>
            <a:off x="2573344" y="963237"/>
            <a:ext cx="6997200" cy="0"/>
          </a:xfrm>
          <a:prstGeom prst="straightConnector1">
            <a:avLst/>
          </a:prstGeom>
          <a:noFill/>
          <a:ln cap="flat" cmpd="sng" w="57150">
            <a:solidFill>
              <a:schemeClr val="accent1"/>
            </a:solidFill>
            <a:prstDash val="solid"/>
            <a:miter lim="800000"/>
            <a:headEnd len="sm" w="sm" type="none"/>
            <a:tailEnd len="sm" w="sm" type="none"/>
          </a:ln>
        </p:spPr>
      </p:cxnSp>
      <p:sp>
        <p:nvSpPr>
          <p:cNvPr id="740" name="Google Shape;740;p42"/>
          <p:cNvSpPr/>
          <p:nvPr/>
        </p:nvSpPr>
        <p:spPr>
          <a:xfrm>
            <a:off x="2573344" y="135809"/>
            <a:ext cx="64470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Modeling and Evaluation</a:t>
            </a:r>
            <a:endParaRPr b="1" sz="3200">
              <a:solidFill>
                <a:schemeClr val="dk1"/>
              </a:solidFill>
              <a:latin typeface="Calibri"/>
              <a:ea typeface="Calibri"/>
              <a:cs typeface="Calibri"/>
              <a:sym typeface="Calibri"/>
            </a:endParaRPr>
          </a:p>
        </p:txBody>
      </p:sp>
      <p:sp>
        <p:nvSpPr>
          <p:cNvPr id="741" name="Google Shape;741;p42"/>
          <p:cNvSpPr txBox="1"/>
          <p:nvPr/>
        </p:nvSpPr>
        <p:spPr>
          <a:xfrm>
            <a:off x="2491600" y="1005850"/>
            <a:ext cx="66105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0070C0"/>
                </a:solidFill>
                <a:latin typeface="Calibri"/>
                <a:ea typeface="Calibri"/>
                <a:cs typeface="Calibri"/>
                <a:sym typeface="Calibri"/>
              </a:rPr>
              <a:t>Final prediction for 29 new launches</a:t>
            </a:r>
            <a:endParaRPr sz="2400">
              <a:solidFill>
                <a:srgbClr val="0070C0"/>
              </a:solidFill>
              <a:latin typeface="Calibri"/>
              <a:ea typeface="Calibri"/>
              <a:cs typeface="Calibri"/>
              <a:sym typeface="Calibri"/>
            </a:endParaRPr>
          </a:p>
        </p:txBody>
      </p:sp>
      <p:pic>
        <p:nvPicPr>
          <p:cNvPr id="742" name="Google Shape;742;p42"/>
          <p:cNvPicPr preferRelativeResize="0"/>
          <p:nvPr/>
        </p:nvPicPr>
        <p:blipFill>
          <a:blip r:embed="rId3">
            <a:alphaModFix/>
          </a:blip>
          <a:stretch>
            <a:fillRect/>
          </a:stretch>
        </p:blipFill>
        <p:spPr>
          <a:xfrm>
            <a:off x="1901162" y="1947925"/>
            <a:ext cx="8389675" cy="2200150"/>
          </a:xfrm>
          <a:prstGeom prst="rect">
            <a:avLst/>
          </a:prstGeom>
          <a:noFill/>
          <a:ln>
            <a:noFill/>
          </a:ln>
        </p:spPr>
      </p:pic>
      <p:sp>
        <p:nvSpPr>
          <p:cNvPr id="743" name="Google Shape;743;p42"/>
          <p:cNvSpPr/>
          <p:nvPr/>
        </p:nvSpPr>
        <p:spPr>
          <a:xfrm>
            <a:off x="291150" y="1947925"/>
            <a:ext cx="1356000" cy="886500"/>
          </a:xfrm>
          <a:prstGeom prst="wedgeEllipseCallout">
            <a:avLst>
              <a:gd fmla="val 58330" name="adj1"/>
              <a:gd fmla="val 40197" name="adj2"/>
            </a:avLst>
          </a:prstGeom>
          <a:solidFill>
            <a:srgbClr val="0E65F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a:solidFill>
                  <a:srgbClr val="FFFFFF"/>
                </a:solidFill>
                <a:latin typeface="Calibri"/>
                <a:ea typeface="Calibri"/>
                <a:cs typeface="Calibri"/>
                <a:sym typeface="Calibri"/>
              </a:rPr>
              <a:t>8 successful launches</a:t>
            </a:r>
            <a:endParaRPr b="1">
              <a:solidFill>
                <a:srgbClr val="FFFFFF"/>
              </a:solidFill>
              <a:latin typeface="Calibri"/>
              <a:ea typeface="Calibri"/>
              <a:cs typeface="Calibri"/>
              <a:sym typeface="Calibri"/>
            </a:endParaRPr>
          </a:p>
        </p:txBody>
      </p:sp>
      <p:sp>
        <p:nvSpPr>
          <p:cNvPr id="744" name="Google Shape;744;p42"/>
          <p:cNvSpPr txBox="1"/>
          <p:nvPr/>
        </p:nvSpPr>
        <p:spPr>
          <a:xfrm>
            <a:off x="342750" y="5620512"/>
            <a:ext cx="11506500" cy="12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highlight>
                  <a:srgbClr val="FFFFFF"/>
                </a:highlight>
                <a:latin typeface="Calibri"/>
                <a:ea typeface="Calibri"/>
                <a:cs typeface="Calibri"/>
                <a:sym typeface="Calibri"/>
              </a:rPr>
              <a:t>The above explanation shows features each contributing to push the model output from the base value (the average model output over the training dataset we passed) to the model output. Features pushing the prediction higher are shown in red, those pushing the prediction lower are in blue.</a:t>
            </a:r>
            <a:endParaRPr sz="1800">
              <a:solidFill>
                <a:schemeClr val="dk1"/>
              </a:solidFill>
              <a:highlight>
                <a:srgbClr val="FFFFFF"/>
              </a:highlight>
              <a:latin typeface="Calibri"/>
              <a:ea typeface="Calibri"/>
              <a:cs typeface="Calibri"/>
              <a:sym typeface="Calibri"/>
            </a:endParaRPr>
          </a:p>
        </p:txBody>
      </p:sp>
      <p:pic>
        <p:nvPicPr>
          <p:cNvPr id="745" name="Google Shape;745;p42"/>
          <p:cNvPicPr preferRelativeResize="0"/>
          <p:nvPr/>
        </p:nvPicPr>
        <p:blipFill>
          <a:blip r:embed="rId4">
            <a:alphaModFix/>
          </a:blip>
          <a:stretch>
            <a:fillRect/>
          </a:stretch>
        </p:blipFill>
        <p:spPr>
          <a:xfrm>
            <a:off x="1395413" y="4429863"/>
            <a:ext cx="9401175" cy="1190625"/>
          </a:xfrm>
          <a:prstGeom prst="rect">
            <a:avLst/>
          </a:prstGeom>
          <a:noFill/>
          <a:ln>
            <a:noFill/>
          </a:ln>
        </p:spPr>
      </p:pic>
      <p:sp>
        <p:nvSpPr>
          <p:cNvPr id="746" name="Google Shape;746;p42"/>
          <p:cNvSpPr/>
          <p:nvPr/>
        </p:nvSpPr>
        <p:spPr>
          <a:xfrm rot="-628488">
            <a:off x="10653494" y="2732722"/>
            <a:ext cx="750812" cy="2200192"/>
          </a:xfrm>
          <a:prstGeom prst="curvedLeftArrow">
            <a:avLst>
              <a:gd fmla="val 25000" name="adj1"/>
              <a:gd fmla="val 50000" name="adj2"/>
              <a:gd fmla="val 25000" name="adj3"/>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43"/>
          <p:cNvSpPr/>
          <p:nvPr/>
        </p:nvSpPr>
        <p:spPr>
          <a:xfrm>
            <a:off x="2612973" y="1495265"/>
            <a:ext cx="6407459" cy="2653947"/>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Request for detailed information about </a:t>
            </a:r>
            <a:endParaRPr/>
          </a:p>
          <a:p>
            <a:pPr indent="0" lvl="0" marL="0" marR="0" rtl="0" algn="l">
              <a:spcBef>
                <a:spcPts val="0"/>
              </a:spcBef>
              <a:spcAft>
                <a:spcPts val="0"/>
              </a:spcAft>
              <a:buNone/>
            </a:pPr>
            <a:r>
              <a:rPr lang="en-US" sz="1600">
                <a:solidFill>
                  <a:schemeClr val="lt1"/>
                </a:solidFill>
                <a:latin typeface="Calibri"/>
                <a:ea typeface="Calibri"/>
                <a:cs typeface="Calibri"/>
                <a:sym typeface="Calibri"/>
              </a:rPr>
              <a:t>dataset features, so we can understand </a:t>
            </a:r>
            <a:endParaRPr/>
          </a:p>
          <a:p>
            <a:pPr indent="0" lvl="0" marL="0" marR="0" rtl="0" algn="l">
              <a:spcBef>
                <a:spcPts val="0"/>
              </a:spcBef>
              <a:spcAft>
                <a:spcPts val="0"/>
              </a:spcAft>
              <a:buNone/>
            </a:pPr>
            <a:r>
              <a:rPr lang="en-US" sz="1600">
                <a:solidFill>
                  <a:schemeClr val="lt1"/>
                </a:solidFill>
                <a:latin typeface="Calibri"/>
                <a:ea typeface="Calibri"/>
                <a:cs typeface="Calibri"/>
                <a:sym typeface="Calibri"/>
              </a:rPr>
              <a:t>technical and business specifications of </a:t>
            </a:r>
            <a:endParaRPr/>
          </a:p>
          <a:p>
            <a:pPr indent="0" lvl="0" marL="0" marR="0" rtl="0" algn="l">
              <a:spcBef>
                <a:spcPts val="0"/>
              </a:spcBef>
              <a:spcAft>
                <a:spcPts val="0"/>
              </a:spcAft>
              <a:buNone/>
            </a:pPr>
            <a:r>
              <a:rPr lang="en-US" sz="1600">
                <a:solidFill>
                  <a:schemeClr val="lt1"/>
                </a:solidFill>
                <a:latin typeface="Calibri"/>
                <a:ea typeface="Calibri"/>
                <a:cs typeface="Calibri"/>
                <a:sym typeface="Calibri"/>
              </a:rPr>
              <a:t>features. This will help to improve provided result.</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More features about different market specifics. </a:t>
            </a:r>
            <a:endParaRPr sz="16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More feature engineering. </a:t>
            </a:r>
            <a:endParaRPr sz="1600">
              <a:solidFill>
                <a:schemeClr val="lt1"/>
              </a:solidFill>
              <a:latin typeface="Calibri"/>
              <a:ea typeface="Calibri"/>
              <a:cs typeface="Calibri"/>
              <a:sym typeface="Calibri"/>
            </a:endParaRPr>
          </a:p>
        </p:txBody>
      </p:sp>
      <p:grpSp>
        <p:nvGrpSpPr>
          <p:cNvPr id="752" name="Google Shape;752;p43"/>
          <p:cNvGrpSpPr/>
          <p:nvPr/>
        </p:nvGrpSpPr>
        <p:grpSpPr>
          <a:xfrm flipH="1">
            <a:off x="247495" y="172455"/>
            <a:ext cx="2190905" cy="1675940"/>
            <a:chOff x="407917" y="422220"/>
            <a:chExt cx="7946086" cy="6078386"/>
          </a:xfrm>
        </p:grpSpPr>
        <p:grpSp>
          <p:nvGrpSpPr>
            <p:cNvPr id="753" name="Google Shape;753;p43"/>
            <p:cNvGrpSpPr/>
            <p:nvPr/>
          </p:nvGrpSpPr>
          <p:grpSpPr>
            <a:xfrm>
              <a:off x="407917" y="422220"/>
              <a:ext cx="4067155" cy="6042749"/>
              <a:chOff x="263539" y="550557"/>
              <a:chExt cx="4067155" cy="6042749"/>
            </a:xfrm>
          </p:grpSpPr>
          <p:grpSp>
            <p:nvGrpSpPr>
              <p:cNvPr id="754" name="Google Shape;754;p43"/>
              <p:cNvGrpSpPr/>
              <p:nvPr/>
            </p:nvGrpSpPr>
            <p:grpSpPr>
              <a:xfrm>
                <a:off x="263539" y="1600075"/>
                <a:ext cx="4067155" cy="4993231"/>
                <a:chOff x="-104587" y="1211987"/>
                <a:chExt cx="5093056" cy="6252725"/>
              </a:xfrm>
            </p:grpSpPr>
            <p:sp>
              <p:nvSpPr>
                <p:cNvPr id="755" name="Google Shape;755;p43"/>
                <p:cNvSpPr/>
                <p:nvPr/>
              </p:nvSpPr>
              <p:spPr>
                <a:xfrm>
                  <a:off x="2333006" y="2542605"/>
                  <a:ext cx="2641600" cy="2277241"/>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56" name="Google Shape;756;p43"/>
                <p:cNvSpPr/>
                <p:nvPr/>
              </p:nvSpPr>
              <p:spPr>
                <a:xfrm>
                  <a:off x="2346869" y="5187471"/>
                  <a:ext cx="2641600" cy="2277241"/>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57" name="Google Shape;757;p43"/>
                <p:cNvSpPr/>
                <p:nvPr/>
              </p:nvSpPr>
              <p:spPr>
                <a:xfrm>
                  <a:off x="-104587" y="1211987"/>
                  <a:ext cx="2641600" cy="227724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58" name="Google Shape;758;p43"/>
              <p:cNvSpPr/>
              <p:nvPr/>
            </p:nvSpPr>
            <p:spPr>
              <a:xfrm>
                <a:off x="2221195" y="550557"/>
                <a:ext cx="2109499" cy="1818533"/>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59" name="Google Shape;759;p43"/>
            <p:cNvSpPr/>
            <p:nvPr/>
          </p:nvSpPr>
          <p:spPr>
            <a:xfrm>
              <a:off x="4286848" y="3608200"/>
              <a:ext cx="2109499" cy="1818534"/>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60" name="Google Shape;760;p43"/>
            <p:cNvSpPr/>
            <p:nvPr/>
          </p:nvSpPr>
          <p:spPr>
            <a:xfrm>
              <a:off x="6244504" y="4682072"/>
              <a:ext cx="2109499" cy="1818534"/>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761" name="Google Shape;761;p43"/>
          <p:cNvCxnSpPr/>
          <p:nvPr/>
        </p:nvCxnSpPr>
        <p:spPr>
          <a:xfrm>
            <a:off x="2573344" y="963237"/>
            <a:ext cx="6997228" cy="0"/>
          </a:xfrm>
          <a:prstGeom prst="straightConnector1">
            <a:avLst/>
          </a:prstGeom>
          <a:noFill/>
          <a:ln cap="flat" cmpd="sng" w="57150">
            <a:solidFill>
              <a:schemeClr val="accent1"/>
            </a:solidFill>
            <a:prstDash val="solid"/>
            <a:miter lim="800000"/>
            <a:headEnd len="sm" w="sm" type="none"/>
            <a:tailEnd len="sm" w="sm" type="none"/>
          </a:ln>
        </p:spPr>
      </p:cxnSp>
      <p:sp>
        <p:nvSpPr>
          <p:cNvPr id="762" name="Google Shape;762;p43"/>
          <p:cNvSpPr/>
          <p:nvPr/>
        </p:nvSpPr>
        <p:spPr>
          <a:xfrm>
            <a:off x="2573344" y="135809"/>
            <a:ext cx="6447088"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Next Steps</a:t>
            </a:r>
            <a:endParaRPr b="1" sz="3200">
              <a:solidFill>
                <a:schemeClr val="dk1"/>
              </a:solidFill>
              <a:latin typeface="Calibri"/>
              <a:ea typeface="Calibri"/>
              <a:cs typeface="Calibri"/>
              <a:sym typeface="Calibri"/>
            </a:endParaRPr>
          </a:p>
        </p:txBody>
      </p:sp>
      <p:sp>
        <p:nvSpPr>
          <p:cNvPr id="763" name="Google Shape;763;p43"/>
          <p:cNvSpPr/>
          <p:nvPr/>
        </p:nvSpPr>
        <p:spPr>
          <a:xfrm>
            <a:off x="2293424" y="1175716"/>
            <a:ext cx="639097" cy="639097"/>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rgbClr val="0070C0"/>
                </a:solidFill>
                <a:latin typeface="Calibri"/>
                <a:ea typeface="Calibri"/>
                <a:cs typeface="Calibri"/>
                <a:sym typeface="Calibri"/>
              </a:rPr>
              <a:t>1</a:t>
            </a:r>
            <a:endParaRPr sz="2800">
              <a:solidFill>
                <a:srgbClr val="0070C0"/>
              </a:solidFill>
              <a:latin typeface="Calibri"/>
              <a:ea typeface="Calibri"/>
              <a:cs typeface="Calibri"/>
              <a:sym typeface="Calibri"/>
            </a:endParaRPr>
          </a:p>
        </p:txBody>
      </p:sp>
      <p:pic>
        <p:nvPicPr>
          <p:cNvPr descr="Image result for to explore icon" id="764" name="Google Shape;764;p43"/>
          <p:cNvPicPr preferRelativeResize="0"/>
          <p:nvPr/>
        </p:nvPicPr>
        <p:blipFill rotWithShape="1">
          <a:blip r:embed="rId3">
            <a:alphaModFix/>
          </a:blip>
          <a:srcRect b="0" l="0" r="0" t="0"/>
          <a:stretch/>
        </p:blipFill>
        <p:spPr>
          <a:xfrm>
            <a:off x="7167716" y="1866212"/>
            <a:ext cx="1592826" cy="1592826"/>
          </a:xfrm>
          <a:prstGeom prst="rect">
            <a:avLst/>
          </a:prstGeom>
          <a:noFill/>
          <a:ln>
            <a:noFill/>
          </a:ln>
        </p:spPr>
      </p:pic>
      <p:sp>
        <p:nvSpPr>
          <p:cNvPr id="765" name="Google Shape;765;p43"/>
          <p:cNvSpPr/>
          <p:nvPr/>
        </p:nvSpPr>
        <p:spPr>
          <a:xfrm>
            <a:off x="2612973" y="4681237"/>
            <a:ext cx="6407459" cy="1847382"/>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To try other Machine Learning algorithms such as </a:t>
            </a:r>
            <a:endParaRPr/>
          </a:p>
          <a:p>
            <a:pPr indent="0" lvl="0" marL="0" marR="0" rtl="0" algn="l">
              <a:spcBef>
                <a:spcPts val="0"/>
              </a:spcBef>
              <a:spcAft>
                <a:spcPts val="0"/>
              </a:spcAft>
              <a:buNone/>
            </a:pPr>
            <a:r>
              <a:rPr lang="en-US" sz="1600">
                <a:solidFill>
                  <a:schemeClr val="lt1"/>
                </a:solidFill>
                <a:latin typeface="Calibri"/>
                <a:ea typeface="Calibri"/>
                <a:cs typeface="Calibri"/>
                <a:sym typeface="Calibri"/>
              </a:rPr>
              <a:t>Neural Networks and Probabilistic Models.</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To try other methods for hyper parameters tuning.</a:t>
            </a:r>
            <a:endParaRPr/>
          </a:p>
          <a:p>
            <a:pPr indent="-285750" lvl="0" marL="285750" marR="0" rtl="0" algn="l">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To try different approach: to treat problem directly </a:t>
            </a:r>
            <a:endParaRPr/>
          </a:p>
          <a:p>
            <a:pPr indent="0" lvl="0" marL="0" marR="0" rtl="0" algn="l">
              <a:spcBef>
                <a:spcPts val="0"/>
              </a:spcBef>
              <a:spcAft>
                <a:spcPts val="0"/>
              </a:spcAft>
              <a:buNone/>
            </a:pPr>
            <a:r>
              <a:rPr lang="en-US" sz="1600">
                <a:solidFill>
                  <a:schemeClr val="lt1"/>
                </a:solidFill>
                <a:latin typeface="Calibri"/>
                <a:ea typeface="Calibri"/>
                <a:cs typeface="Calibri"/>
                <a:sym typeface="Calibri"/>
              </a:rPr>
              <a:t>as classification problem (without estimating market </a:t>
            </a:r>
            <a:endParaRPr/>
          </a:p>
          <a:p>
            <a:pPr indent="0" lvl="0" marL="0" marR="0" rtl="0" algn="l">
              <a:spcBef>
                <a:spcPts val="0"/>
              </a:spcBef>
              <a:spcAft>
                <a:spcPts val="0"/>
              </a:spcAft>
              <a:buNone/>
            </a:pPr>
            <a:r>
              <a:rPr lang="en-US" sz="1600">
                <a:solidFill>
                  <a:schemeClr val="lt1"/>
                </a:solidFill>
                <a:latin typeface="Calibri"/>
                <a:ea typeface="Calibri"/>
                <a:cs typeface="Calibri"/>
                <a:sym typeface="Calibri"/>
              </a:rPr>
              <a:t>share value - to estimate product will be successful or not).</a:t>
            </a:r>
            <a:endParaRPr sz="1600">
              <a:solidFill>
                <a:schemeClr val="lt1"/>
              </a:solidFill>
              <a:latin typeface="Calibri"/>
              <a:ea typeface="Calibri"/>
              <a:cs typeface="Calibri"/>
              <a:sym typeface="Calibri"/>
            </a:endParaRPr>
          </a:p>
        </p:txBody>
      </p:sp>
      <p:sp>
        <p:nvSpPr>
          <p:cNvPr id="766" name="Google Shape;766;p43"/>
          <p:cNvSpPr/>
          <p:nvPr/>
        </p:nvSpPr>
        <p:spPr>
          <a:xfrm>
            <a:off x="2293424" y="4361689"/>
            <a:ext cx="639097" cy="639097"/>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rgbClr val="0070C0"/>
                </a:solidFill>
                <a:latin typeface="Calibri"/>
                <a:ea typeface="Calibri"/>
                <a:cs typeface="Calibri"/>
                <a:sym typeface="Calibri"/>
              </a:rPr>
              <a:t>2</a:t>
            </a:r>
            <a:endParaRPr sz="2800">
              <a:solidFill>
                <a:srgbClr val="0070C0"/>
              </a:solidFill>
              <a:latin typeface="Calibri"/>
              <a:ea typeface="Calibri"/>
              <a:cs typeface="Calibri"/>
              <a:sym typeface="Calibri"/>
            </a:endParaRPr>
          </a:p>
        </p:txBody>
      </p:sp>
      <p:sp>
        <p:nvSpPr>
          <p:cNvPr id="767" name="Google Shape;767;p43"/>
          <p:cNvSpPr txBox="1"/>
          <p:nvPr/>
        </p:nvSpPr>
        <p:spPr>
          <a:xfrm>
            <a:off x="2868174" y="1198830"/>
            <a:ext cx="139807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0070C0"/>
                </a:solidFill>
                <a:latin typeface="Calibri"/>
                <a:ea typeface="Calibri"/>
                <a:cs typeface="Calibri"/>
                <a:sym typeface="Calibri"/>
              </a:rPr>
              <a:t>Data Related</a:t>
            </a:r>
            <a:endParaRPr i="1" sz="1800">
              <a:solidFill>
                <a:srgbClr val="0070C0"/>
              </a:solidFill>
              <a:latin typeface="Calibri"/>
              <a:ea typeface="Calibri"/>
              <a:cs typeface="Calibri"/>
              <a:sym typeface="Calibri"/>
            </a:endParaRPr>
          </a:p>
        </p:txBody>
      </p:sp>
      <p:pic>
        <p:nvPicPr>
          <p:cNvPr descr="Image result for algorithm icon" id="768" name="Google Shape;768;p43"/>
          <p:cNvPicPr preferRelativeResize="0"/>
          <p:nvPr/>
        </p:nvPicPr>
        <p:blipFill rotWithShape="1">
          <a:blip r:embed="rId4">
            <a:alphaModFix/>
          </a:blip>
          <a:srcRect b="0" l="0" r="0" t="0"/>
          <a:stretch/>
        </p:blipFill>
        <p:spPr>
          <a:xfrm>
            <a:off x="7417775" y="4901254"/>
            <a:ext cx="1431258" cy="1259949"/>
          </a:xfrm>
          <a:prstGeom prst="rect">
            <a:avLst/>
          </a:prstGeom>
          <a:noFill/>
          <a:ln>
            <a:noFill/>
          </a:ln>
        </p:spPr>
      </p:pic>
      <p:sp>
        <p:nvSpPr>
          <p:cNvPr id="769" name="Google Shape;769;p43"/>
          <p:cNvSpPr txBox="1"/>
          <p:nvPr/>
        </p:nvSpPr>
        <p:spPr>
          <a:xfrm>
            <a:off x="2868174" y="4342402"/>
            <a:ext cx="183242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0070C0"/>
                </a:solidFill>
                <a:latin typeface="Calibri"/>
                <a:ea typeface="Calibri"/>
                <a:cs typeface="Calibri"/>
                <a:sym typeface="Calibri"/>
              </a:rPr>
              <a:t>Modeling Related</a:t>
            </a:r>
            <a:endParaRPr i="1" sz="1800">
              <a:solidFill>
                <a:srgbClr val="0070C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grpSp>
        <p:nvGrpSpPr>
          <p:cNvPr id="774" name="Google Shape;774;p44"/>
          <p:cNvGrpSpPr/>
          <p:nvPr/>
        </p:nvGrpSpPr>
        <p:grpSpPr>
          <a:xfrm>
            <a:off x="15599" y="241278"/>
            <a:ext cx="8117051" cy="6616722"/>
            <a:chOff x="15599" y="227436"/>
            <a:chExt cx="7245981" cy="5906658"/>
          </a:xfrm>
        </p:grpSpPr>
        <p:sp>
          <p:nvSpPr>
            <p:cNvPr id="775" name="Google Shape;775;p44"/>
            <p:cNvSpPr/>
            <p:nvPr/>
          </p:nvSpPr>
          <p:spPr>
            <a:xfrm>
              <a:off x="2317789" y="227436"/>
              <a:ext cx="2641600" cy="2164946"/>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4000">
                <a:solidFill>
                  <a:schemeClr val="lt1"/>
                </a:solidFill>
                <a:latin typeface="Calibri"/>
                <a:ea typeface="Calibri"/>
                <a:cs typeface="Calibri"/>
                <a:sym typeface="Calibri"/>
              </a:endParaRPr>
            </a:p>
          </p:txBody>
        </p:sp>
        <p:sp>
          <p:nvSpPr>
            <p:cNvPr id="776" name="Google Shape;776;p44"/>
            <p:cNvSpPr/>
            <p:nvPr/>
          </p:nvSpPr>
          <p:spPr>
            <a:xfrm>
              <a:off x="2317789" y="2619820"/>
              <a:ext cx="2641600" cy="2277241"/>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77" name="Google Shape;777;p44"/>
            <p:cNvSpPr/>
            <p:nvPr/>
          </p:nvSpPr>
          <p:spPr>
            <a:xfrm>
              <a:off x="15599" y="3856853"/>
              <a:ext cx="2641600" cy="2277241"/>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8" name="Google Shape;778;p44"/>
            <p:cNvSpPr/>
            <p:nvPr/>
          </p:nvSpPr>
          <p:spPr>
            <a:xfrm>
              <a:off x="4619980" y="1309910"/>
              <a:ext cx="2641600" cy="2277241"/>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800">
                  <a:solidFill>
                    <a:srgbClr val="0070C0"/>
                  </a:solidFill>
                  <a:latin typeface="Calibri"/>
                  <a:ea typeface="Calibri"/>
                  <a:cs typeface="Calibri"/>
                  <a:sym typeface="Calibri"/>
                </a:rPr>
                <a:t>Q&amp;A</a:t>
              </a:r>
              <a:endParaRPr sz="4800">
                <a:solidFill>
                  <a:srgbClr val="0070C0"/>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grpSp>
        <p:nvGrpSpPr>
          <p:cNvPr id="158" name="Google Shape;158;p16"/>
          <p:cNvGrpSpPr/>
          <p:nvPr/>
        </p:nvGrpSpPr>
        <p:grpSpPr>
          <a:xfrm flipH="1">
            <a:off x="247645" y="172446"/>
            <a:ext cx="2190765" cy="1675829"/>
            <a:chOff x="407914" y="422220"/>
            <a:chExt cx="7946190" cy="6078452"/>
          </a:xfrm>
        </p:grpSpPr>
        <p:grpSp>
          <p:nvGrpSpPr>
            <p:cNvPr id="159" name="Google Shape;159;p16"/>
            <p:cNvGrpSpPr/>
            <p:nvPr/>
          </p:nvGrpSpPr>
          <p:grpSpPr>
            <a:xfrm>
              <a:off x="407914" y="422220"/>
              <a:ext cx="4067259" cy="6043029"/>
              <a:chOff x="263536" y="550557"/>
              <a:chExt cx="4067259" cy="6043029"/>
            </a:xfrm>
          </p:grpSpPr>
          <p:grpSp>
            <p:nvGrpSpPr>
              <p:cNvPr id="160" name="Google Shape;160;p16"/>
              <p:cNvGrpSpPr/>
              <p:nvPr/>
            </p:nvGrpSpPr>
            <p:grpSpPr>
              <a:xfrm>
                <a:off x="263536" y="1600113"/>
                <a:ext cx="4067235" cy="4993473"/>
                <a:chOff x="-104587" y="1211987"/>
                <a:chExt cx="5092956" cy="6252784"/>
              </a:xfrm>
            </p:grpSpPr>
            <p:sp>
              <p:nvSpPr>
                <p:cNvPr id="161" name="Google Shape;161;p16"/>
                <p:cNvSpPr/>
                <p:nvPr/>
              </p:nvSpPr>
              <p:spPr>
                <a:xfrm>
                  <a:off x="2333006" y="2542605"/>
                  <a:ext cx="2641500" cy="22773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16"/>
                <p:cNvSpPr/>
                <p:nvPr/>
              </p:nvSpPr>
              <p:spPr>
                <a:xfrm>
                  <a:off x="2346869" y="5187471"/>
                  <a:ext cx="2641500" cy="2277300"/>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16"/>
                <p:cNvSpPr/>
                <p:nvPr/>
              </p:nvSpPr>
              <p:spPr>
                <a:xfrm>
                  <a:off x="-104587" y="1211987"/>
                  <a:ext cx="2641500" cy="227730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4" name="Google Shape;164;p16"/>
              <p:cNvSpPr/>
              <p:nvPr/>
            </p:nvSpPr>
            <p:spPr>
              <a:xfrm>
                <a:off x="2221195" y="550557"/>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5" name="Google Shape;165;p16"/>
            <p:cNvSpPr/>
            <p:nvPr/>
          </p:nvSpPr>
          <p:spPr>
            <a:xfrm>
              <a:off x="4286848" y="3608200"/>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16"/>
            <p:cNvSpPr/>
            <p:nvPr/>
          </p:nvSpPr>
          <p:spPr>
            <a:xfrm>
              <a:off x="6244504" y="4682072"/>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7" name="Google Shape;167;p16"/>
          <p:cNvSpPr/>
          <p:nvPr/>
        </p:nvSpPr>
        <p:spPr>
          <a:xfrm>
            <a:off x="2573351" y="135800"/>
            <a:ext cx="65121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Objective: Business point of view</a:t>
            </a:r>
            <a:endParaRPr b="1" sz="3200">
              <a:solidFill>
                <a:schemeClr val="dk1"/>
              </a:solidFill>
              <a:latin typeface="Calibri"/>
              <a:ea typeface="Calibri"/>
              <a:cs typeface="Calibri"/>
              <a:sym typeface="Calibri"/>
            </a:endParaRPr>
          </a:p>
        </p:txBody>
      </p:sp>
      <p:cxnSp>
        <p:nvCxnSpPr>
          <p:cNvPr id="168" name="Google Shape;168;p16"/>
          <p:cNvCxnSpPr/>
          <p:nvPr/>
        </p:nvCxnSpPr>
        <p:spPr>
          <a:xfrm>
            <a:off x="2573344" y="963237"/>
            <a:ext cx="6997200" cy="0"/>
          </a:xfrm>
          <a:prstGeom prst="straightConnector1">
            <a:avLst/>
          </a:prstGeom>
          <a:noFill/>
          <a:ln cap="flat" cmpd="sng" w="57150">
            <a:solidFill>
              <a:schemeClr val="accent1"/>
            </a:solidFill>
            <a:prstDash val="solid"/>
            <a:miter lim="800000"/>
            <a:headEnd len="sm" w="sm" type="none"/>
            <a:tailEnd len="sm" w="sm" type="none"/>
          </a:ln>
        </p:spPr>
      </p:cxnSp>
      <p:sp>
        <p:nvSpPr>
          <p:cNvPr descr="ÐÐ¾ÑÐ¾Ð¶ÐµÐµ Ð¸Ð·Ð¾Ð±ÑÐ°Ð¶ÐµÐ½Ð¸Ðµ" id="169" name="Google Shape;169;p16"/>
          <p:cNvSpPr/>
          <p:nvPr/>
        </p:nvSpPr>
        <p:spPr>
          <a:xfrm>
            <a:off x="155575" y="-144463"/>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ÐÐ¾ÑÐ¾Ð¶ÐµÐµ Ð¸Ð·Ð¾Ð±ÑÐ°Ð¶ÐµÐ½Ð¸Ðµ" id="170" name="Google Shape;170;p16"/>
          <p:cNvSpPr/>
          <p:nvPr/>
        </p:nvSpPr>
        <p:spPr>
          <a:xfrm>
            <a:off x="307975" y="7937"/>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ÐÐ¾ÑÐ¾Ð¶ÐµÐµ Ð¸Ð·Ð¾Ð±ÑÐ°Ð¶ÐµÐ½Ð¸Ðµ" id="171" name="Google Shape;171;p16"/>
          <p:cNvSpPr/>
          <p:nvPr/>
        </p:nvSpPr>
        <p:spPr>
          <a:xfrm>
            <a:off x="460375" y="160337"/>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ÐÐ¾ÑÐ¾Ð¶ÐµÐµ Ð¸Ð·Ð¾Ð±ÑÐ°Ð¶ÐµÐ½Ð¸Ðµ" id="172" name="Google Shape;172;p16"/>
          <p:cNvSpPr/>
          <p:nvPr/>
        </p:nvSpPr>
        <p:spPr>
          <a:xfrm>
            <a:off x="612775" y="312737"/>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ÐÐ¾ÑÐ¾Ð¶ÐµÐµ Ð¸Ð·Ð¾Ð±ÑÐ°Ð¶ÐµÐ½Ð¸Ðµ" id="173" name="Google Shape;173;p16"/>
          <p:cNvSpPr/>
          <p:nvPr/>
        </p:nvSpPr>
        <p:spPr>
          <a:xfrm>
            <a:off x="765175" y="465137"/>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4" name="Google Shape;174;p16"/>
          <p:cNvPicPr preferRelativeResize="0"/>
          <p:nvPr/>
        </p:nvPicPr>
        <p:blipFill>
          <a:blip r:embed="rId3">
            <a:alphaModFix/>
          </a:blip>
          <a:stretch>
            <a:fillRect/>
          </a:stretch>
        </p:blipFill>
        <p:spPr>
          <a:xfrm>
            <a:off x="460375" y="3426475"/>
            <a:ext cx="2011680" cy="2011680"/>
          </a:xfrm>
          <a:prstGeom prst="rect">
            <a:avLst/>
          </a:prstGeom>
          <a:noFill/>
          <a:ln>
            <a:noFill/>
          </a:ln>
        </p:spPr>
      </p:pic>
      <p:sp>
        <p:nvSpPr>
          <p:cNvPr id="175" name="Google Shape;175;p16"/>
          <p:cNvSpPr txBox="1"/>
          <p:nvPr/>
        </p:nvSpPr>
        <p:spPr>
          <a:xfrm>
            <a:off x="634150" y="2972323"/>
            <a:ext cx="1664100" cy="4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latin typeface="Calibri"/>
                <a:ea typeface="Calibri"/>
                <a:cs typeface="Calibri"/>
                <a:sym typeface="Calibri"/>
              </a:rPr>
              <a:t>Machine Learning</a:t>
            </a:r>
            <a:endParaRPr b="1">
              <a:latin typeface="Calibri"/>
              <a:ea typeface="Calibri"/>
              <a:cs typeface="Calibri"/>
              <a:sym typeface="Calibri"/>
            </a:endParaRPr>
          </a:p>
        </p:txBody>
      </p:sp>
      <p:sp>
        <p:nvSpPr>
          <p:cNvPr id="176" name="Google Shape;176;p16"/>
          <p:cNvSpPr/>
          <p:nvPr/>
        </p:nvSpPr>
        <p:spPr>
          <a:xfrm>
            <a:off x="3043375" y="2174925"/>
            <a:ext cx="8550300" cy="45147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There is no ideal model: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s</a:t>
            </a:r>
            <a:r>
              <a:rPr lang="en-US" sz="1800">
                <a:solidFill>
                  <a:schemeClr val="dk1"/>
                </a:solidFill>
                <a:latin typeface="Calibri"/>
                <a:ea typeface="Calibri"/>
                <a:cs typeface="Calibri"/>
                <a:sym typeface="Calibri"/>
              </a:rPr>
              <a:t>ome models will predict </a:t>
            </a:r>
            <a:r>
              <a:rPr lang="en-US" sz="1800">
                <a:solidFill>
                  <a:schemeClr val="dk1"/>
                </a:solidFill>
                <a:latin typeface="Calibri"/>
                <a:ea typeface="Calibri"/>
                <a:cs typeface="Calibri"/>
                <a:sym typeface="Calibri"/>
              </a:rPr>
              <a:t>successful launches</a:t>
            </a:r>
            <a:r>
              <a:rPr lang="en-US" sz="1800">
                <a:solidFill>
                  <a:schemeClr val="dk1"/>
                </a:solidFill>
                <a:latin typeface="Calibri"/>
                <a:ea typeface="Calibri"/>
                <a:cs typeface="Calibri"/>
                <a:sym typeface="Calibri"/>
              </a:rPr>
              <a:t>  more accurately than failures and some others will perform well when product launch is not </a:t>
            </a:r>
            <a:r>
              <a:rPr lang="en-US" sz="1800">
                <a:solidFill>
                  <a:schemeClr val="dk1"/>
                </a:solidFill>
                <a:latin typeface="Calibri"/>
                <a:ea typeface="Calibri"/>
                <a:cs typeface="Calibri"/>
                <a:sym typeface="Calibri"/>
              </a:rPr>
              <a:t>successful</a:t>
            </a:r>
            <a:r>
              <a:rPr lang="en-US" sz="1800">
                <a:solidFill>
                  <a:schemeClr val="dk1"/>
                </a:solidFill>
                <a:latin typeface="Calibri"/>
                <a:ea typeface="Calibri"/>
                <a:cs typeface="Calibri"/>
                <a:sym typeface="Calibri"/>
              </a:rPr>
              <a:t>. From Business point of view models will be divided into 2 types: </a:t>
            </a:r>
            <a:r>
              <a:rPr b="1" lang="en-US" sz="1800">
                <a:solidFill>
                  <a:schemeClr val="dk1"/>
                </a:solidFill>
                <a:latin typeface="Calibri"/>
                <a:ea typeface="Calibri"/>
                <a:cs typeface="Calibri"/>
                <a:sym typeface="Calibri"/>
              </a:rPr>
              <a:t>conservative</a:t>
            </a:r>
            <a:r>
              <a:rPr lang="en-US" sz="1800">
                <a:solidFill>
                  <a:schemeClr val="dk1"/>
                </a:solidFill>
                <a:latin typeface="Calibri"/>
                <a:ea typeface="Calibri"/>
                <a:cs typeface="Calibri"/>
                <a:sym typeface="Calibri"/>
              </a:rPr>
              <a:t> and </a:t>
            </a:r>
            <a:r>
              <a:rPr b="1" lang="en-US" sz="1800">
                <a:solidFill>
                  <a:schemeClr val="dk1"/>
                </a:solidFill>
                <a:latin typeface="Calibri"/>
                <a:ea typeface="Calibri"/>
                <a:cs typeface="Calibri"/>
                <a:sym typeface="Calibri"/>
              </a:rPr>
              <a:t>risky</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b="1" i="1" lang="en-US" sz="1800">
                <a:solidFill>
                  <a:schemeClr val="dk1"/>
                </a:solidFill>
                <a:latin typeface="Calibri"/>
                <a:ea typeface="Calibri"/>
                <a:cs typeface="Calibri"/>
                <a:sym typeface="Calibri"/>
              </a:rPr>
              <a:t>Conservative models rarely will classify Failure as a Success, but a lot of </a:t>
            </a:r>
            <a:r>
              <a:rPr b="1" i="1" lang="en-US" sz="1800">
                <a:solidFill>
                  <a:schemeClr val="dk1"/>
                </a:solidFill>
                <a:latin typeface="Calibri"/>
                <a:ea typeface="Calibri"/>
                <a:cs typeface="Calibri"/>
                <a:sym typeface="Calibri"/>
              </a:rPr>
              <a:t>successful launches they will classify as Failures (the risk of losing money due to not successful launch is low, but some profitable successful launches will not be launched).</a:t>
            </a:r>
            <a:endParaRPr b="1" i="1"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b="1" i="1" sz="1800">
              <a:solidFill>
                <a:schemeClr val="dk1"/>
              </a:solidFill>
              <a:latin typeface="Calibri"/>
              <a:ea typeface="Calibri"/>
              <a:cs typeface="Calibri"/>
              <a:sym typeface="Calibri"/>
            </a:endParaRPr>
          </a:p>
          <a:p>
            <a:pPr indent="0" lvl="0" marL="0" rtl="0" algn="ctr">
              <a:spcBef>
                <a:spcPts val="0"/>
              </a:spcBef>
              <a:spcAft>
                <a:spcPts val="0"/>
              </a:spcAft>
              <a:buNone/>
            </a:pPr>
            <a:r>
              <a:rPr b="1" i="1" lang="en-US" sz="1800">
                <a:solidFill>
                  <a:schemeClr val="dk1"/>
                </a:solidFill>
                <a:latin typeface="Calibri"/>
                <a:ea typeface="Calibri"/>
                <a:cs typeface="Calibri"/>
                <a:sym typeface="Calibri"/>
              </a:rPr>
              <a:t>Risky models sometimes will classify Failure as a Success, but they will differentiate successful launches from Failures more frequently than conservative models (the risk of losing money due to not successful launch is high compared to conservative models, but more profitable successful launches will be launched).</a:t>
            </a:r>
            <a:endParaRPr b="1" i="1"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ctr">
              <a:spcBef>
                <a:spcPts val="0"/>
              </a:spcBef>
              <a:spcAft>
                <a:spcPts val="0"/>
              </a:spcAft>
              <a:buClr>
                <a:schemeClr val="dk1"/>
              </a:buClr>
              <a:buFont typeface="Arial"/>
              <a:buNone/>
            </a:pPr>
            <a:r>
              <a:rPr b="1" i="1" lang="en-US" sz="1800">
                <a:solidFill>
                  <a:schemeClr val="dk1"/>
                </a:solidFill>
                <a:latin typeface="Calibri"/>
                <a:ea typeface="Calibri"/>
                <a:cs typeface="Calibri"/>
                <a:sym typeface="Calibri"/>
              </a:rPr>
              <a:t>The model selection should be calibrated with business needs.</a:t>
            </a:r>
            <a:endParaRPr b="1" i="1" sz="1800">
              <a:solidFill>
                <a:schemeClr val="dk1"/>
              </a:solidFill>
              <a:latin typeface="Calibri"/>
              <a:ea typeface="Calibri"/>
              <a:cs typeface="Calibri"/>
              <a:sym typeface="Calibri"/>
            </a:endParaRPr>
          </a:p>
        </p:txBody>
      </p:sp>
      <p:sp>
        <p:nvSpPr>
          <p:cNvPr id="177" name="Google Shape;177;p16"/>
          <p:cNvSpPr txBox="1"/>
          <p:nvPr/>
        </p:nvSpPr>
        <p:spPr>
          <a:xfrm>
            <a:off x="3750150" y="1104250"/>
            <a:ext cx="4691700" cy="762000"/>
          </a:xfrm>
          <a:prstGeom prst="rect">
            <a:avLst/>
          </a:prstGeom>
          <a:solidFill>
            <a:srgbClr val="FFC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latin typeface="Calibri"/>
                <a:ea typeface="Calibri"/>
                <a:cs typeface="Calibri"/>
                <a:sym typeface="Calibri"/>
              </a:rPr>
              <a:t>Predicting whether new product launch will be successful or not. </a:t>
            </a:r>
            <a:endParaRPr b="1"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id="182" name="Google Shape;182;p17"/>
          <p:cNvPicPr preferRelativeResize="0"/>
          <p:nvPr/>
        </p:nvPicPr>
        <p:blipFill>
          <a:blip r:embed="rId3">
            <a:alphaModFix/>
          </a:blip>
          <a:stretch>
            <a:fillRect/>
          </a:stretch>
        </p:blipFill>
        <p:spPr>
          <a:xfrm>
            <a:off x="6096000" y="2017025"/>
            <a:ext cx="5865000" cy="4759051"/>
          </a:xfrm>
          <a:prstGeom prst="rect">
            <a:avLst/>
          </a:prstGeom>
          <a:noFill/>
          <a:ln>
            <a:noFill/>
          </a:ln>
        </p:spPr>
      </p:pic>
      <p:grpSp>
        <p:nvGrpSpPr>
          <p:cNvPr id="183" name="Google Shape;183;p17"/>
          <p:cNvGrpSpPr/>
          <p:nvPr/>
        </p:nvGrpSpPr>
        <p:grpSpPr>
          <a:xfrm flipH="1">
            <a:off x="247645" y="172446"/>
            <a:ext cx="2190765" cy="1675829"/>
            <a:chOff x="407914" y="422220"/>
            <a:chExt cx="7946190" cy="6078452"/>
          </a:xfrm>
        </p:grpSpPr>
        <p:grpSp>
          <p:nvGrpSpPr>
            <p:cNvPr id="184" name="Google Shape;184;p17"/>
            <p:cNvGrpSpPr/>
            <p:nvPr/>
          </p:nvGrpSpPr>
          <p:grpSpPr>
            <a:xfrm>
              <a:off x="407914" y="422220"/>
              <a:ext cx="4067259" cy="6043029"/>
              <a:chOff x="263536" y="550557"/>
              <a:chExt cx="4067259" cy="6043029"/>
            </a:xfrm>
          </p:grpSpPr>
          <p:grpSp>
            <p:nvGrpSpPr>
              <p:cNvPr id="185" name="Google Shape;185;p17"/>
              <p:cNvGrpSpPr/>
              <p:nvPr/>
            </p:nvGrpSpPr>
            <p:grpSpPr>
              <a:xfrm>
                <a:off x="263536" y="1600113"/>
                <a:ext cx="4067235" cy="4993473"/>
                <a:chOff x="-104587" y="1211987"/>
                <a:chExt cx="5092956" cy="6252784"/>
              </a:xfrm>
            </p:grpSpPr>
            <p:sp>
              <p:nvSpPr>
                <p:cNvPr id="186" name="Google Shape;186;p17"/>
                <p:cNvSpPr/>
                <p:nvPr/>
              </p:nvSpPr>
              <p:spPr>
                <a:xfrm>
                  <a:off x="2333006" y="2542605"/>
                  <a:ext cx="2641500" cy="22773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17"/>
                <p:cNvSpPr/>
                <p:nvPr/>
              </p:nvSpPr>
              <p:spPr>
                <a:xfrm>
                  <a:off x="2346869" y="5187471"/>
                  <a:ext cx="2641500" cy="2277300"/>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17"/>
                <p:cNvSpPr/>
                <p:nvPr/>
              </p:nvSpPr>
              <p:spPr>
                <a:xfrm>
                  <a:off x="-104587" y="1211987"/>
                  <a:ext cx="2641500" cy="227730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9" name="Google Shape;189;p17"/>
              <p:cNvSpPr/>
              <p:nvPr/>
            </p:nvSpPr>
            <p:spPr>
              <a:xfrm>
                <a:off x="2221195" y="550557"/>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0" name="Google Shape;190;p17"/>
            <p:cNvSpPr/>
            <p:nvPr/>
          </p:nvSpPr>
          <p:spPr>
            <a:xfrm>
              <a:off x="4286848" y="3608200"/>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17"/>
            <p:cNvSpPr/>
            <p:nvPr/>
          </p:nvSpPr>
          <p:spPr>
            <a:xfrm>
              <a:off x="6244504" y="4682072"/>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2" name="Google Shape;192;p17"/>
          <p:cNvSpPr/>
          <p:nvPr/>
        </p:nvSpPr>
        <p:spPr>
          <a:xfrm>
            <a:off x="2573343" y="135809"/>
            <a:ext cx="91995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Data exploration and analysis</a:t>
            </a:r>
            <a:endParaRPr/>
          </a:p>
        </p:txBody>
      </p:sp>
      <p:cxnSp>
        <p:nvCxnSpPr>
          <p:cNvPr id="193" name="Google Shape;193;p17"/>
          <p:cNvCxnSpPr/>
          <p:nvPr/>
        </p:nvCxnSpPr>
        <p:spPr>
          <a:xfrm>
            <a:off x="2573344" y="963237"/>
            <a:ext cx="6997200" cy="0"/>
          </a:xfrm>
          <a:prstGeom prst="straightConnector1">
            <a:avLst/>
          </a:prstGeom>
          <a:noFill/>
          <a:ln cap="flat" cmpd="sng" w="57150">
            <a:solidFill>
              <a:schemeClr val="accent1"/>
            </a:solidFill>
            <a:prstDash val="solid"/>
            <a:miter lim="800000"/>
            <a:headEnd len="sm" w="sm" type="none"/>
            <a:tailEnd len="sm" w="sm" type="none"/>
          </a:ln>
        </p:spPr>
      </p:cxnSp>
      <p:sp>
        <p:nvSpPr>
          <p:cNvPr id="194" name="Google Shape;194;p17"/>
          <p:cNvSpPr/>
          <p:nvPr/>
        </p:nvSpPr>
        <p:spPr>
          <a:xfrm>
            <a:off x="1032138" y="2017025"/>
            <a:ext cx="3211800" cy="368700"/>
          </a:xfrm>
          <a:prstGeom prst="roundRect">
            <a:avLst>
              <a:gd fmla="val 16667" name="adj"/>
            </a:avLst>
          </a:prstGeom>
          <a:solidFill>
            <a:srgbClr val="0070C0"/>
          </a:solidFill>
          <a:ln cap="flat" cmpd="sng" w="12700">
            <a:solidFill>
              <a:srgbClr val="42719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1800">
                <a:solidFill>
                  <a:srgbClr val="FFFFFF"/>
                </a:solidFill>
                <a:latin typeface="Calibri"/>
                <a:ea typeface="Calibri"/>
                <a:cs typeface="Calibri"/>
                <a:sym typeface="Calibri"/>
              </a:rPr>
              <a:t>4 Numerical Predictors</a:t>
            </a:r>
            <a:endParaRPr b="1" sz="1800">
              <a:solidFill>
                <a:srgbClr val="FFFFFF"/>
              </a:solidFill>
              <a:latin typeface="Calibri"/>
              <a:ea typeface="Calibri"/>
              <a:cs typeface="Calibri"/>
              <a:sym typeface="Calibri"/>
            </a:endParaRPr>
          </a:p>
        </p:txBody>
      </p:sp>
      <p:sp>
        <p:nvSpPr>
          <p:cNvPr id="195" name="Google Shape;195;p17"/>
          <p:cNvSpPr/>
          <p:nvPr/>
        </p:nvSpPr>
        <p:spPr>
          <a:xfrm>
            <a:off x="1032150" y="4542888"/>
            <a:ext cx="3211800" cy="368700"/>
          </a:xfrm>
          <a:prstGeom prst="roundRect">
            <a:avLst>
              <a:gd fmla="val 16667" name="adj"/>
            </a:avLst>
          </a:prstGeom>
          <a:solidFill>
            <a:srgbClr val="0070C0"/>
          </a:solidFill>
          <a:ln cap="flat" cmpd="sng" w="12700">
            <a:solidFill>
              <a:srgbClr val="42719B"/>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latin typeface="Calibri"/>
                <a:ea typeface="Calibri"/>
                <a:cs typeface="Calibri"/>
                <a:sym typeface="Calibri"/>
              </a:rPr>
              <a:t>35 Categorical</a:t>
            </a:r>
            <a:r>
              <a:rPr b="1" lang="en-US" sz="1800">
                <a:solidFill>
                  <a:srgbClr val="FFFFFF"/>
                </a:solidFill>
                <a:latin typeface="Calibri"/>
                <a:ea typeface="Calibri"/>
                <a:cs typeface="Calibri"/>
                <a:sym typeface="Calibri"/>
              </a:rPr>
              <a:t> Predictors</a:t>
            </a:r>
            <a:endParaRPr b="1" sz="1800">
              <a:solidFill>
                <a:srgbClr val="FFFFFF"/>
              </a:solidFill>
              <a:latin typeface="Calibri"/>
              <a:ea typeface="Calibri"/>
              <a:cs typeface="Calibri"/>
              <a:sym typeface="Calibri"/>
            </a:endParaRPr>
          </a:p>
        </p:txBody>
      </p:sp>
      <p:pic>
        <p:nvPicPr>
          <p:cNvPr id="196" name="Google Shape;196;p17"/>
          <p:cNvPicPr preferRelativeResize="0"/>
          <p:nvPr/>
        </p:nvPicPr>
        <p:blipFill>
          <a:blip r:embed="rId4">
            <a:alphaModFix/>
          </a:blip>
          <a:stretch>
            <a:fillRect/>
          </a:stretch>
        </p:blipFill>
        <p:spPr>
          <a:xfrm>
            <a:off x="359425" y="5126075"/>
            <a:ext cx="4557250" cy="1707025"/>
          </a:xfrm>
          <a:prstGeom prst="rect">
            <a:avLst/>
          </a:prstGeom>
          <a:noFill/>
          <a:ln>
            <a:noFill/>
          </a:ln>
        </p:spPr>
      </p:pic>
      <p:sp>
        <p:nvSpPr>
          <p:cNvPr id="197" name="Google Shape;197;p17"/>
          <p:cNvSpPr/>
          <p:nvPr/>
        </p:nvSpPr>
        <p:spPr>
          <a:xfrm rot="2295265">
            <a:off x="5169932" y="3301579"/>
            <a:ext cx="715169" cy="40724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rot="-2297291">
            <a:off x="5169960" y="5776034"/>
            <a:ext cx="715119" cy="40708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txBox="1"/>
          <p:nvPr/>
        </p:nvSpPr>
        <p:spPr>
          <a:xfrm>
            <a:off x="8273300" y="3429000"/>
            <a:ext cx="3211800" cy="818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a:solidFill>
                  <a:schemeClr val="dk1"/>
                </a:solidFill>
                <a:latin typeface="Calibri"/>
                <a:ea typeface="Calibri"/>
                <a:cs typeface="Calibri"/>
                <a:sym typeface="Calibri"/>
              </a:rPr>
              <a:t>O</a:t>
            </a:r>
            <a:r>
              <a:rPr lang="en-US" sz="1400">
                <a:solidFill>
                  <a:schemeClr val="dk1"/>
                </a:solidFill>
                <a:latin typeface="Calibri"/>
                <a:ea typeface="Calibri"/>
                <a:cs typeface="Calibri"/>
                <a:sym typeface="Calibri"/>
              </a:rPr>
              <a:t>ur dataset is imbalanced: only </a:t>
            </a:r>
            <a:r>
              <a:rPr b="1" lang="en-US" sz="1400">
                <a:solidFill>
                  <a:schemeClr val="dk1"/>
                </a:solidFill>
                <a:latin typeface="Calibri"/>
                <a:ea typeface="Calibri"/>
                <a:cs typeface="Calibri"/>
                <a:sym typeface="Calibri"/>
              </a:rPr>
              <a:t>19%</a:t>
            </a:r>
            <a:r>
              <a:rPr lang="en-US" sz="1400">
                <a:solidFill>
                  <a:schemeClr val="dk1"/>
                </a:solidFill>
                <a:latin typeface="Calibri"/>
                <a:ea typeface="Calibri"/>
                <a:cs typeface="Calibri"/>
                <a:sym typeface="Calibri"/>
              </a:rPr>
              <a:t> of all launch</a:t>
            </a:r>
            <a:r>
              <a:rPr lang="en-US">
                <a:solidFill>
                  <a:schemeClr val="dk1"/>
                </a:solidFill>
                <a:latin typeface="Calibri"/>
                <a:ea typeface="Calibri"/>
                <a:cs typeface="Calibri"/>
                <a:sym typeface="Calibri"/>
              </a:rPr>
              <a:t>ed </a:t>
            </a:r>
            <a:r>
              <a:rPr lang="en-US" sz="1400">
                <a:solidFill>
                  <a:schemeClr val="dk1"/>
                </a:solidFill>
                <a:latin typeface="Calibri"/>
                <a:ea typeface="Calibri"/>
                <a:cs typeface="Calibri"/>
                <a:sym typeface="Calibri"/>
              </a:rPr>
              <a:t>products </a:t>
            </a:r>
            <a:r>
              <a:rPr lang="en-US">
                <a:solidFill>
                  <a:schemeClr val="dk1"/>
                </a:solidFill>
                <a:latin typeface="Calibri"/>
                <a:ea typeface="Calibri"/>
                <a:cs typeface="Calibri"/>
                <a:sym typeface="Calibri"/>
              </a:rPr>
              <a:t>were</a:t>
            </a:r>
            <a:r>
              <a:rPr lang="en-US" sz="1400">
                <a:solidFill>
                  <a:schemeClr val="dk1"/>
                </a:solidFill>
                <a:latin typeface="Calibri"/>
                <a:ea typeface="Calibri"/>
                <a:cs typeface="Calibri"/>
                <a:sym typeface="Calibri"/>
              </a:rPr>
              <a:t> successful </a:t>
            </a:r>
            <a:r>
              <a:rPr lang="en-US">
                <a:solidFill>
                  <a:schemeClr val="dk1"/>
                </a:solidFill>
                <a:latin typeface="Calibri"/>
                <a:ea typeface="Calibri"/>
                <a:cs typeface="Calibri"/>
                <a:sym typeface="Calibri"/>
              </a:rPr>
              <a:t>(SUCCESS &lt;=&gt; MS &gt;</a:t>
            </a:r>
            <a:r>
              <a:rPr lang="en-US" sz="1400">
                <a:solidFill>
                  <a:schemeClr val="dk1"/>
                </a:solidFill>
                <a:latin typeface="Calibri"/>
                <a:ea typeface="Calibri"/>
                <a:cs typeface="Calibri"/>
                <a:sym typeface="Calibri"/>
              </a:rPr>
              <a:t> 0.7%</a:t>
            </a:r>
            <a:r>
              <a:rPr lang="en-US">
                <a:solidFill>
                  <a:schemeClr val="dk1"/>
                </a:solidFill>
                <a:latin typeface="Calibri"/>
                <a:ea typeface="Calibri"/>
                <a:cs typeface="Calibri"/>
                <a:sym typeface="Calibri"/>
              </a:rPr>
              <a:t>)</a:t>
            </a:r>
            <a:r>
              <a:rPr lang="en-US" sz="1400">
                <a:solidFill>
                  <a:schemeClr val="dk1"/>
                </a:solidFill>
                <a:latin typeface="Calibri"/>
                <a:ea typeface="Calibri"/>
                <a:cs typeface="Calibri"/>
                <a:sym typeface="Calibri"/>
              </a:rPr>
              <a:t>.</a:t>
            </a:r>
            <a:endParaRPr sz="1400">
              <a:solidFill>
                <a:schemeClr val="dk1"/>
              </a:solidFill>
              <a:latin typeface="Calibri"/>
              <a:ea typeface="Calibri"/>
              <a:cs typeface="Calibri"/>
              <a:sym typeface="Calibri"/>
            </a:endParaRPr>
          </a:p>
        </p:txBody>
      </p:sp>
      <p:pic>
        <p:nvPicPr>
          <p:cNvPr id="200" name="Google Shape;200;p17"/>
          <p:cNvPicPr preferRelativeResize="0"/>
          <p:nvPr/>
        </p:nvPicPr>
        <p:blipFill>
          <a:blip r:embed="rId5">
            <a:alphaModFix/>
          </a:blip>
          <a:stretch>
            <a:fillRect/>
          </a:stretch>
        </p:blipFill>
        <p:spPr>
          <a:xfrm>
            <a:off x="799700" y="2647450"/>
            <a:ext cx="3676700" cy="1709928"/>
          </a:xfrm>
          <a:prstGeom prst="rect">
            <a:avLst/>
          </a:prstGeom>
          <a:noFill/>
          <a:ln>
            <a:noFill/>
          </a:ln>
        </p:spPr>
      </p:pic>
      <p:sp>
        <p:nvSpPr>
          <p:cNvPr id="201" name="Google Shape;201;p17"/>
          <p:cNvSpPr txBox="1"/>
          <p:nvPr/>
        </p:nvSpPr>
        <p:spPr>
          <a:xfrm>
            <a:off x="3014700" y="1005840"/>
            <a:ext cx="6162600" cy="818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0070C0"/>
                </a:solidFill>
                <a:latin typeface="Calibri"/>
                <a:ea typeface="Calibri"/>
                <a:cs typeface="Calibri"/>
                <a:sym typeface="Calibri"/>
              </a:rPr>
              <a:t>Historical Data</a:t>
            </a:r>
            <a:br>
              <a:rPr lang="en-US" sz="2400">
                <a:solidFill>
                  <a:srgbClr val="0070C0"/>
                </a:solidFill>
                <a:latin typeface="Calibri"/>
                <a:ea typeface="Calibri"/>
                <a:cs typeface="Calibri"/>
                <a:sym typeface="Calibri"/>
              </a:rPr>
            </a:br>
            <a:r>
              <a:rPr lang="en-US" sz="2400">
                <a:solidFill>
                  <a:srgbClr val="0070C0"/>
                </a:solidFill>
                <a:latin typeface="Calibri"/>
                <a:ea typeface="Calibri"/>
                <a:cs typeface="Calibri"/>
                <a:sym typeface="Calibri"/>
              </a:rPr>
              <a:t>1716 items, 39 predictors, 1 response variable</a:t>
            </a:r>
            <a:br>
              <a:rPr lang="en-US" sz="2400">
                <a:solidFill>
                  <a:srgbClr val="0070C0"/>
                </a:solidFill>
                <a:latin typeface="Calibri"/>
                <a:ea typeface="Calibri"/>
                <a:cs typeface="Calibri"/>
                <a:sym typeface="Calibri"/>
              </a:rPr>
            </a:b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2"/>
                                        </p:tgtEl>
                                        <p:attrNameLst>
                                          <p:attrName>style.visibility</p:attrName>
                                        </p:attrNameLst>
                                      </p:cBhvr>
                                      <p:to>
                                        <p:strVal val="visible"/>
                                      </p:to>
                                    </p:set>
                                    <p:anim calcmode="lin" valueType="num">
                                      <p:cBhvr additive="base">
                                        <p:cTn dur="1000"/>
                                        <p:tgtEl>
                                          <p:spTgt spid="182"/>
                                        </p:tgtEl>
                                        <p:attrNameLst>
                                          <p:attrName>ppt_w</p:attrName>
                                        </p:attrNameLst>
                                      </p:cBhvr>
                                      <p:tavLst>
                                        <p:tav fmla="" tm="0">
                                          <p:val>
                                            <p:strVal val="0"/>
                                          </p:val>
                                        </p:tav>
                                        <p:tav fmla="" tm="100000">
                                          <p:val>
                                            <p:strVal val="#ppt_w"/>
                                          </p:val>
                                        </p:tav>
                                      </p:tavLst>
                                    </p:anim>
                                    <p:anim calcmode="lin" valueType="num">
                                      <p:cBhvr additive="base">
                                        <p:cTn dur="1000"/>
                                        <p:tgtEl>
                                          <p:spTgt spid="18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1000"/>
                                        <p:tgtEl>
                                          <p:spTgt spid="199"/>
                                        </p:tgtEl>
                                        <p:attrNameLst>
                                          <p:attrName>ppt_w</p:attrName>
                                        </p:attrNameLst>
                                      </p:cBhvr>
                                      <p:tavLst>
                                        <p:tav fmla="" tm="0">
                                          <p:val>
                                            <p:strVal val="0"/>
                                          </p:val>
                                        </p:tav>
                                        <p:tav fmla="" tm="100000">
                                          <p:val>
                                            <p:strVal val="#ppt_w"/>
                                          </p:val>
                                        </p:tav>
                                      </p:tavLst>
                                    </p:anim>
                                    <p:anim calcmode="lin" valueType="num">
                                      <p:cBhvr additive="base">
                                        <p:cTn dur="1000"/>
                                        <p:tgtEl>
                                          <p:spTgt spid="19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grpSp>
        <p:nvGrpSpPr>
          <p:cNvPr id="206" name="Google Shape;206;p18"/>
          <p:cNvGrpSpPr/>
          <p:nvPr/>
        </p:nvGrpSpPr>
        <p:grpSpPr>
          <a:xfrm flipH="1">
            <a:off x="247645" y="172446"/>
            <a:ext cx="2190765" cy="1675829"/>
            <a:chOff x="407914" y="422220"/>
            <a:chExt cx="7946190" cy="6078452"/>
          </a:xfrm>
        </p:grpSpPr>
        <p:grpSp>
          <p:nvGrpSpPr>
            <p:cNvPr id="207" name="Google Shape;207;p18"/>
            <p:cNvGrpSpPr/>
            <p:nvPr/>
          </p:nvGrpSpPr>
          <p:grpSpPr>
            <a:xfrm>
              <a:off x="407914" y="422220"/>
              <a:ext cx="4067259" cy="6043029"/>
              <a:chOff x="263536" y="550557"/>
              <a:chExt cx="4067259" cy="6043029"/>
            </a:xfrm>
          </p:grpSpPr>
          <p:grpSp>
            <p:nvGrpSpPr>
              <p:cNvPr id="208" name="Google Shape;208;p18"/>
              <p:cNvGrpSpPr/>
              <p:nvPr/>
            </p:nvGrpSpPr>
            <p:grpSpPr>
              <a:xfrm>
                <a:off x="263536" y="1600113"/>
                <a:ext cx="4067235" cy="4993473"/>
                <a:chOff x="-104587" y="1211987"/>
                <a:chExt cx="5092956" cy="6252784"/>
              </a:xfrm>
            </p:grpSpPr>
            <p:sp>
              <p:nvSpPr>
                <p:cNvPr id="209" name="Google Shape;209;p18"/>
                <p:cNvSpPr/>
                <p:nvPr/>
              </p:nvSpPr>
              <p:spPr>
                <a:xfrm>
                  <a:off x="2333006" y="2542605"/>
                  <a:ext cx="2641500" cy="22773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18"/>
                <p:cNvSpPr/>
                <p:nvPr/>
              </p:nvSpPr>
              <p:spPr>
                <a:xfrm>
                  <a:off x="2346869" y="5187471"/>
                  <a:ext cx="2641500" cy="2277300"/>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p18"/>
                <p:cNvSpPr/>
                <p:nvPr/>
              </p:nvSpPr>
              <p:spPr>
                <a:xfrm>
                  <a:off x="-104587" y="1211987"/>
                  <a:ext cx="2641500" cy="227730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2" name="Google Shape;212;p18"/>
              <p:cNvSpPr/>
              <p:nvPr/>
            </p:nvSpPr>
            <p:spPr>
              <a:xfrm>
                <a:off x="2221195" y="550557"/>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3" name="Google Shape;213;p18"/>
            <p:cNvSpPr/>
            <p:nvPr/>
          </p:nvSpPr>
          <p:spPr>
            <a:xfrm>
              <a:off x="4286848" y="3608200"/>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4" name="Google Shape;214;p18"/>
            <p:cNvSpPr/>
            <p:nvPr/>
          </p:nvSpPr>
          <p:spPr>
            <a:xfrm>
              <a:off x="6244504" y="4682072"/>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5" name="Google Shape;215;p18"/>
          <p:cNvSpPr/>
          <p:nvPr/>
        </p:nvSpPr>
        <p:spPr>
          <a:xfrm>
            <a:off x="2573343" y="135809"/>
            <a:ext cx="91995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Data exploration and analysis</a:t>
            </a:r>
            <a:endParaRPr/>
          </a:p>
        </p:txBody>
      </p:sp>
      <p:cxnSp>
        <p:nvCxnSpPr>
          <p:cNvPr id="216" name="Google Shape;216;p18"/>
          <p:cNvCxnSpPr/>
          <p:nvPr/>
        </p:nvCxnSpPr>
        <p:spPr>
          <a:xfrm>
            <a:off x="2573344" y="963237"/>
            <a:ext cx="6997200" cy="0"/>
          </a:xfrm>
          <a:prstGeom prst="straightConnector1">
            <a:avLst/>
          </a:prstGeom>
          <a:noFill/>
          <a:ln cap="flat" cmpd="sng" w="57150">
            <a:solidFill>
              <a:schemeClr val="accent1"/>
            </a:solidFill>
            <a:prstDash val="solid"/>
            <a:miter lim="800000"/>
            <a:headEnd len="sm" w="sm" type="none"/>
            <a:tailEnd len="sm" w="sm" type="none"/>
          </a:ln>
        </p:spPr>
      </p:cxnSp>
      <p:sp>
        <p:nvSpPr>
          <p:cNvPr id="217" name="Google Shape;217;p18"/>
          <p:cNvSpPr txBox="1"/>
          <p:nvPr/>
        </p:nvSpPr>
        <p:spPr>
          <a:xfrm>
            <a:off x="3365624" y="1005840"/>
            <a:ext cx="50595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0070C0"/>
                </a:solidFill>
                <a:latin typeface="Calibri"/>
                <a:ea typeface="Calibri"/>
                <a:cs typeface="Calibri"/>
                <a:sym typeface="Calibri"/>
              </a:rPr>
              <a:t>Market Share &amp; Numerical Predictors</a:t>
            </a:r>
            <a:endParaRPr/>
          </a:p>
        </p:txBody>
      </p:sp>
      <p:pic>
        <p:nvPicPr>
          <p:cNvPr id="218" name="Google Shape;218;p18"/>
          <p:cNvPicPr preferRelativeResize="0"/>
          <p:nvPr/>
        </p:nvPicPr>
        <p:blipFill>
          <a:blip r:embed="rId3">
            <a:alphaModFix/>
          </a:blip>
          <a:stretch>
            <a:fillRect/>
          </a:stretch>
        </p:blipFill>
        <p:spPr>
          <a:xfrm>
            <a:off x="72575" y="2558150"/>
            <a:ext cx="12046849" cy="3120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grpSp>
        <p:nvGrpSpPr>
          <p:cNvPr id="223" name="Google Shape;223;p19"/>
          <p:cNvGrpSpPr/>
          <p:nvPr/>
        </p:nvGrpSpPr>
        <p:grpSpPr>
          <a:xfrm flipH="1">
            <a:off x="247645" y="172446"/>
            <a:ext cx="2190765" cy="1675829"/>
            <a:chOff x="407914" y="422220"/>
            <a:chExt cx="7946190" cy="6078452"/>
          </a:xfrm>
        </p:grpSpPr>
        <p:grpSp>
          <p:nvGrpSpPr>
            <p:cNvPr id="224" name="Google Shape;224;p19"/>
            <p:cNvGrpSpPr/>
            <p:nvPr/>
          </p:nvGrpSpPr>
          <p:grpSpPr>
            <a:xfrm>
              <a:off x="407914" y="422220"/>
              <a:ext cx="4067259" cy="6043029"/>
              <a:chOff x="263536" y="550557"/>
              <a:chExt cx="4067259" cy="6043029"/>
            </a:xfrm>
          </p:grpSpPr>
          <p:grpSp>
            <p:nvGrpSpPr>
              <p:cNvPr id="225" name="Google Shape;225;p19"/>
              <p:cNvGrpSpPr/>
              <p:nvPr/>
            </p:nvGrpSpPr>
            <p:grpSpPr>
              <a:xfrm>
                <a:off x="263536" y="1600113"/>
                <a:ext cx="4067235" cy="4993473"/>
                <a:chOff x="-104587" y="1211987"/>
                <a:chExt cx="5092956" cy="6252784"/>
              </a:xfrm>
            </p:grpSpPr>
            <p:sp>
              <p:nvSpPr>
                <p:cNvPr id="226" name="Google Shape;226;p19"/>
                <p:cNvSpPr/>
                <p:nvPr/>
              </p:nvSpPr>
              <p:spPr>
                <a:xfrm>
                  <a:off x="2333006" y="2542605"/>
                  <a:ext cx="2641500" cy="22773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19"/>
                <p:cNvSpPr/>
                <p:nvPr/>
              </p:nvSpPr>
              <p:spPr>
                <a:xfrm>
                  <a:off x="2346869" y="5187471"/>
                  <a:ext cx="2641500" cy="2277300"/>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Google Shape;228;p19"/>
                <p:cNvSpPr/>
                <p:nvPr/>
              </p:nvSpPr>
              <p:spPr>
                <a:xfrm>
                  <a:off x="-104587" y="1211987"/>
                  <a:ext cx="2641500" cy="227730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9" name="Google Shape;229;p19"/>
              <p:cNvSpPr/>
              <p:nvPr/>
            </p:nvSpPr>
            <p:spPr>
              <a:xfrm>
                <a:off x="2221195" y="550557"/>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0" name="Google Shape;230;p19"/>
            <p:cNvSpPr/>
            <p:nvPr/>
          </p:nvSpPr>
          <p:spPr>
            <a:xfrm>
              <a:off x="4286848" y="3608200"/>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31" name="Google Shape;231;p19"/>
            <p:cNvSpPr/>
            <p:nvPr/>
          </p:nvSpPr>
          <p:spPr>
            <a:xfrm>
              <a:off x="6244504" y="4682072"/>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2" name="Google Shape;232;p19"/>
          <p:cNvSpPr/>
          <p:nvPr/>
        </p:nvSpPr>
        <p:spPr>
          <a:xfrm>
            <a:off x="2573343" y="135809"/>
            <a:ext cx="91995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Data exploration and analysis</a:t>
            </a:r>
            <a:endParaRPr/>
          </a:p>
        </p:txBody>
      </p:sp>
      <p:cxnSp>
        <p:nvCxnSpPr>
          <p:cNvPr id="233" name="Google Shape;233;p19"/>
          <p:cNvCxnSpPr/>
          <p:nvPr/>
        </p:nvCxnSpPr>
        <p:spPr>
          <a:xfrm>
            <a:off x="2573344" y="963237"/>
            <a:ext cx="6997200" cy="0"/>
          </a:xfrm>
          <a:prstGeom prst="straightConnector1">
            <a:avLst/>
          </a:prstGeom>
          <a:noFill/>
          <a:ln cap="flat" cmpd="sng" w="57150">
            <a:solidFill>
              <a:schemeClr val="accent1"/>
            </a:solidFill>
            <a:prstDash val="solid"/>
            <a:miter lim="800000"/>
            <a:headEnd len="sm" w="sm" type="none"/>
            <a:tailEnd len="sm" w="sm" type="none"/>
          </a:ln>
        </p:spPr>
      </p:cxnSp>
      <p:sp>
        <p:nvSpPr>
          <p:cNvPr id="234" name="Google Shape;234;p19"/>
          <p:cNvSpPr txBox="1"/>
          <p:nvPr/>
        </p:nvSpPr>
        <p:spPr>
          <a:xfrm>
            <a:off x="3365624" y="1005840"/>
            <a:ext cx="50595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0070C0"/>
                </a:solidFill>
                <a:latin typeface="Calibri"/>
                <a:ea typeface="Calibri"/>
                <a:cs typeface="Calibri"/>
                <a:sym typeface="Calibri"/>
              </a:rPr>
              <a:t>Market Share &amp; Numerical Predictors</a:t>
            </a:r>
            <a:endParaRPr/>
          </a:p>
        </p:txBody>
      </p:sp>
      <p:sp>
        <p:nvSpPr>
          <p:cNvPr id="235" name="Google Shape;235;p19"/>
          <p:cNvSpPr/>
          <p:nvPr/>
        </p:nvSpPr>
        <p:spPr>
          <a:xfrm>
            <a:off x="7323025" y="2078775"/>
            <a:ext cx="3984600" cy="4152600"/>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Correlation shows how close two variables are to having a</a:t>
            </a:r>
            <a:r>
              <a:rPr b="1" lang="en-US" sz="1800">
                <a:solidFill>
                  <a:schemeClr val="dk1"/>
                </a:solidFill>
                <a:latin typeface="Calibri"/>
                <a:ea typeface="Calibri"/>
                <a:cs typeface="Calibri"/>
                <a:sym typeface="Calibri"/>
              </a:rPr>
              <a:t> linear relationship</a:t>
            </a:r>
            <a:r>
              <a:rPr lang="en-US" sz="1800">
                <a:solidFill>
                  <a:schemeClr val="dk1"/>
                </a:solidFill>
                <a:latin typeface="Calibri"/>
                <a:ea typeface="Calibri"/>
                <a:cs typeface="Calibri"/>
                <a:sym typeface="Calibri"/>
              </a:rPr>
              <a:t> with each other.</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We can see that there is </a:t>
            </a:r>
            <a:r>
              <a:rPr b="1" lang="en-US" sz="1800">
                <a:solidFill>
                  <a:schemeClr val="dk1"/>
                </a:solidFill>
                <a:latin typeface="Calibri"/>
                <a:ea typeface="Calibri"/>
                <a:cs typeface="Calibri"/>
                <a:sym typeface="Calibri"/>
              </a:rPr>
              <a:t>no linear relationship between numeric predictors and response variable.</a:t>
            </a:r>
            <a:endParaRPr b="1"/>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This is gives us insight that most probably linear regression models will not have high accuracy on this dataset.</a:t>
            </a:r>
            <a:endParaRPr sz="1800">
              <a:solidFill>
                <a:schemeClr val="dk1"/>
              </a:solidFill>
              <a:latin typeface="Calibri"/>
              <a:ea typeface="Calibri"/>
              <a:cs typeface="Calibri"/>
              <a:sym typeface="Calibri"/>
            </a:endParaRPr>
          </a:p>
        </p:txBody>
      </p:sp>
      <p:pic>
        <p:nvPicPr>
          <p:cNvPr id="236" name="Google Shape;236;p19"/>
          <p:cNvPicPr preferRelativeResize="0"/>
          <p:nvPr/>
        </p:nvPicPr>
        <p:blipFill>
          <a:blip r:embed="rId3">
            <a:alphaModFix/>
          </a:blip>
          <a:stretch>
            <a:fillRect/>
          </a:stretch>
        </p:blipFill>
        <p:spPr>
          <a:xfrm>
            <a:off x="825725" y="1552350"/>
            <a:ext cx="5651274" cy="5205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grpSp>
        <p:nvGrpSpPr>
          <p:cNvPr id="241" name="Google Shape;241;p20"/>
          <p:cNvGrpSpPr/>
          <p:nvPr/>
        </p:nvGrpSpPr>
        <p:grpSpPr>
          <a:xfrm flipH="1">
            <a:off x="247645" y="172446"/>
            <a:ext cx="2190765" cy="1675829"/>
            <a:chOff x="407914" y="422220"/>
            <a:chExt cx="7946190" cy="6078452"/>
          </a:xfrm>
        </p:grpSpPr>
        <p:grpSp>
          <p:nvGrpSpPr>
            <p:cNvPr id="242" name="Google Shape;242;p20"/>
            <p:cNvGrpSpPr/>
            <p:nvPr/>
          </p:nvGrpSpPr>
          <p:grpSpPr>
            <a:xfrm>
              <a:off x="407914" y="422220"/>
              <a:ext cx="4067259" cy="6043029"/>
              <a:chOff x="263536" y="550557"/>
              <a:chExt cx="4067259" cy="6043029"/>
            </a:xfrm>
          </p:grpSpPr>
          <p:grpSp>
            <p:nvGrpSpPr>
              <p:cNvPr id="243" name="Google Shape;243;p20"/>
              <p:cNvGrpSpPr/>
              <p:nvPr/>
            </p:nvGrpSpPr>
            <p:grpSpPr>
              <a:xfrm>
                <a:off x="263536" y="1600113"/>
                <a:ext cx="4067235" cy="4993473"/>
                <a:chOff x="-104587" y="1211987"/>
                <a:chExt cx="5092956" cy="6252784"/>
              </a:xfrm>
            </p:grpSpPr>
            <p:sp>
              <p:nvSpPr>
                <p:cNvPr id="244" name="Google Shape;244;p20"/>
                <p:cNvSpPr/>
                <p:nvPr/>
              </p:nvSpPr>
              <p:spPr>
                <a:xfrm>
                  <a:off x="2333006" y="2542605"/>
                  <a:ext cx="2641500" cy="22773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5" name="Google Shape;245;p20"/>
                <p:cNvSpPr/>
                <p:nvPr/>
              </p:nvSpPr>
              <p:spPr>
                <a:xfrm>
                  <a:off x="2346869" y="5187471"/>
                  <a:ext cx="2641500" cy="2277300"/>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20"/>
                <p:cNvSpPr/>
                <p:nvPr/>
              </p:nvSpPr>
              <p:spPr>
                <a:xfrm>
                  <a:off x="-104587" y="1211987"/>
                  <a:ext cx="2641500" cy="227730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7" name="Google Shape;247;p20"/>
              <p:cNvSpPr/>
              <p:nvPr/>
            </p:nvSpPr>
            <p:spPr>
              <a:xfrm>
                <a:off x="2221195" y="550557"/>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8" name="Google Shape;248;p20"/>
            <p:cNvSpPr/>
            <p:nvPr/>
          </p:nvSpPr>
          <p:spPr>
            <a:xfrm>
              <a:off x="4286848" y="3608200"/>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Google Shape;249;p20"/>
            <p:cNvSpPr/>
            <p:nvPr/>
          </p:nvSpPr>
          <p:spPr>
            <a:xfrm>
              <a:off x="6244504" y="4682072"/>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0" name="Google Shape;250;p20"/>
          <p:cNvSpPr/>
          <p:nvPr/>
        </p:nvSpPr>
        <p:spPr>
          <a:xfrm>
            <a:off x="2573343" y="135809"/>
            <a:ext cx="91995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Data exploration and analysis</a:t>
            </a:r>
            <a:endParaRPr/>
          </a:p>
        </p:txBody>
      </p:sp>
      <p:cxnSp>
        <p:nvCxnSpPr>
          <p:cNvPr id="251" name="Google Shape;251;p20"/>
          <p:cNvCxnSpPr/>
          <p:nvPr/>
        </p:nvCxnSpPr>
        <p:spPr>
          <a:xfrm>
            <a:off x="2573344" y="963237"/>
            <a:ext cx="6997200" cy="0"/>
          </a:xfrm>
          <a:prstGeom prst="straightConnector1">
            <a:avLst/>
          </a:prstGeom>
          <a:noFill/>
          <a:ln cap="flat" cmpd="sng" w="57150">
            <a:solidFill>
              <a:schemeClr val="accent1"/>
            </a:solidFill>
            <a:prstDash val="solid"/>
            <a:miter lim="800000"/>
            <a:headEnd len="sm" w="sm" type="none"/>
            <a:tailEnd len="sm" w="sm" type="none"/>
          </a:ln>
        </p:spPr>
      </p:cxnSp>
      <p:sp>
        <p:nvSpPr>
          <p:cNvPr id="252" name="Google Shape;252;p20"/>
          <p:cNvSpPr txBox="1"/>
          <p:nvPr/>
        </p:nvSpPr>
        <p:spPr>
          <a:xfrm>
            <a:off x="3365624" y="1005840"/>
            <a:ext cx="50595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0070C0"/>
                </a:solidFill>
                <a:latin typeface="Calibri"/>
                <a:ea typeface="Calibri"/>
                <a:cs typeface="Calibri"/>
                <a:sym typeface="Calibri"/>
              </a:rPr>
              <a:t>Market Share &amp; Categorical Predictors</a:t>
            </a:r>
            <a:endParaRPr/>
          </a:p>
        </p:txBody>
      </p:sp>
      <p:sp>
        <p:nvSpPr>
          <p:cNvPr id="253" name="Google Shape;253;p20"/>
          <p:cNvSpPr/>
          <p:nvPr/>
        </p:nvSpPr>
        <p:spPr>
          <a:xfrm>
            <a:off x="152412" y="5747325"/>
            <a:ext cx="11887200" cy="1029300"/>
          </a:xfrm>
          <a:prstGeom prst="roundRect">
            <a:avLst>
              <a:gd fmla="val 16667" name="adj"/>
            </a:avLst>
          </a:prstGeom>
          <a:solidFill>
            <a:schemeClr val="lt1"/>
          </a:solidFill>
          <a:ln cap="flat" cmpd="sng" w="9525">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419100" rtl="0" algn="l">
              <a:lnSpc>
                <a:spcPct val="115000"/>
              </a:lnSpc>
              <a:spcBef>
                <a:spcPts val="0"/>
              </a:spcBef>
              <a:spcAft>
                <a:spcPts val="0"/>
              </a:spcAft>
              <a:buSzPts val="1100"/>
              <a:buNone/>
            </a:pPr>
            <a:r>
              <a:rPr b="1" lang="en-US" sz="1800">
                <a:solidFill>
                  <a:schemeClr val="dk1"/>
                </a:solidFill>
                <a:latin typeface="Calibri"/>
                <a:ea typeface="Calibri"/>
                <a:cs typeface="Calibri"/>
                <a:sym typeface="Calibri"/>
              </a:rPr>
              <a:t>BoxPlot:</a:t>
            </a:r>
            <a:endParaRPr b="1" sz="1800">
              <a:solidFill>
                <a:schemeClr val="dk1"/>
              </a:solidFill>
              <a:latin typeface="Calibri"/>
              <a:ea typeface="Calibri"/>
              <a:cs typeface="Calibri"/>
              <a:sym typeface="Calibri"/>
            </a:endParaRPr>
          </a:p>
          <a:p>
            <a:pPr indent="0" lvl="0" marL="0" marR="419100" rtl="0" algn="l">
              <a:lnSpc>
                <a:spcPct val="115000"/>
              </a:lnSpc>
              <a:spcBef>
                <a:spcPts val="500"/>
              </a:spcBef>
              <a:spcAft>
                <a:spcPts val="500"/>
              </a:spcAft>
              <a:buSzPts val="1100"/>
              <a:buNone/>
            </a:pPr>
            <a:r>
              <a:rPr lang="en-US" sz="1800">
                <a:solidFill>
                  <a:schemeClr val="dk1"/>
                </a:solidFill>
                <a:latin typeface="Calibri"/>
                <a:ea typeface="Calibri"/>
                <a:cs typeface="Calibri"/>
                <a:sym typeface="Calibri"/>
              </a:rPr>
              <a:t>The line that divides the box into 2 parts represents the median of the data. The end of the box shows the upper and lower quartiles. The extreme lines shows the highest and lowest value excluding outliers.</a:t>
            </a:r>
            <a:endParaRPr/>
          </a:p>
        </p:txBody>
      </p:sp>
      <p:pic>
        <p:nvPicPr>
          <p:cNvPr id="254" name="Google Shape;254;p20"/>
          <p:cNvPicPr preferRelativeResize="0"/>
          <p:nvPr/>
        </p:nvPicPr>
        <p:blipFill>
          <a:blip r:embed="rId3">
            <a:alphaModFix/>
          </a:blip>
          <a:stretch>
            <a:fillRect/>
          </a:stretch>
        </p:blipFill>
        <p:spPr>
          <a:xfrm>
            <a:off x="464625" y="1603400"/>
            <a:ext cx="11262749" cy="4143926"/>
          </a:xfrm>
          <a:prstGeom prst="rect">
            <a:avLst/>
          </a:prstGeom>
          <a:noFill/>
          <a:ln>
            <a:noFill/>
          </a:ln>
        </p:spPr>
      </p:pic>
      <p:pic>
        <p:nvPicPr>
          <p:cNvPr id="255" name="Google Shape;255;p20"/>
          <p:cNvPicPr preferRelativeResize="0"/>
          <p:nvPr/>
        </p:nvPicPr>
        <p:blipFill>
          <a:blip r:embed="rId4">
            <a:alphaModFix/>
          </a:blip>
          <a:stretch>
            <a:fillRect/>
          </a:stretch>
        </p:blipFill>
        <p:spPr>
          <a:xfrm>
            <a:off x="466344" y="1600200"/>
            <a:ext cx="11265408" cy="4142232"/>
          </a:xfrm>
          <a:prstGeom prst="rect">
            <a:avLst/>
          </a:prstGeom>
          <a:noFill/>
          <a:ln>
            <a:noFill/>
          </a:ln>
        </p:spPr>
      </p:pic>
      <p:pic>
        <p:nvPicPr>
          <p:cNvPr id="256" name="Google Shape;256;p20"/>
          <p:cNvPicPr preferRelativeResize="0"/>
          <p:nvPr/>
        </p:nvPicPr>
        <p:blipFill>
          <a:blip r:embed="rId5">
            <a:alphaModFix/>
          </a:blip>
          <a:stretch>
            <a:fillRect/>
          </a:stretch>
        </p:blipFill>
        <p:spPr>
          <a:xfrm>
            <a:off x="466344" y="1600200"/>
            <a:ext cx="11265408" cy="41422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254"/>
                                        </p:tgtEl>
                                        <p:attrNameLst>
                                          <p:attrName>ppt_y</p:attrName>
                                        </p:attrNameLst>
                                      </p:cBhvr>
                                      <p:tavLst>
                                        <p:tav fmla="" tm="0">
                                          <p:val>
                                            <p:strVal val="#ppt_y"/>
                                          </p:val>
                                        </p:tav>
                                        <p:tav fmla="" tm="100000">
                                          <p:val>
                                            <p:strVal val="#ppt_y-1"/>
                                          </p:val>
                                        </p:tav>
                                      </p:tavLst>
                                    </p:anim>
                                    <p:set>
                                      <p:cBhvr>
                                        <p:cTn dur="1" fill="hold">
                                          <p:stCondLst>
                                            <p:cond delay="1000"/>
                                          </p:stCondLst>
                                        </p:cTn>
                                        <p:tgtEl>
                                          <p:spTgt spid="254"/>
                                        </p:tgtEl>
                                        <p:attrNameLst>
                                          <p:attrName>style.visibility</p:attrName>
                                        </p:attrNameLst>
                                      </p:cBhvr>
                                      <p:to>
                                        <p:strVal val="hidden"/>
                                      </p:to>
                                    </p:set>
                                  </p:childTnLst>
                                </p:cTn>
                              </p:par>
                              <p:par>
                                <p:cTn fill="hold" nodeType="withEffect" presetClass="entr" presetID="2" presetSubtype="4">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1000"/>
                                        <p:tgtEl>
                                          <p:spTgt spid="2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255"/>
                                        </p:tgtEl>
                                        <p:attrNameLst>
                                          <p:attrName>ppt_y</p:attrName>
                                        </p:attrNameLst>
                                      </p:cBhvr>
                                      <p:tavLst>
                                        <p:tav fmla="" tm="0">
                                          <p:val>
                                            <p:strVal val="#ppt_y"/>
                                          </p:val>
                                        </p:tav>
                                        <p:tav fmla="" tm="100000">
                                          <p:val>
                                            <p:strVal val="#ppt_y-1"/>
                                          </p:val>
                                        </p:tav>
                                      </p:tavLst>
                                    </p:anim>
                                    <p:set>
                                      <p:cBhvr>
                                        <p:cTn dur="1" fill="hold">
                                          <p:stCondLst>
                                            <p:cond delay="1000"/>
                                          </p:stCondLst>
                                        </p:cTn>
                                        <p:tgtEl>
                                          <p:spTgt spid="255"/>
                                        </p:tgtEl>
                                        <p:attrNameLst>
                                          <p:attrName>style.visibility</p:attrName>
                                        </p:attrNameLst>
                                      </p:cBhvr>
                                      <p:to>
                                        <p:strVal val="hidden"/>
                                      </p:to>
                                    </p:set>
                                  </p:childTnLst>
                                </p:cTn>
                              </p:par>
                              <p:par>
                                <p:cTn fill="hold" nodeType="withEffect" presetClass="entr" presetID="2" presetSubtype="4">
                                  <p:stCondLst>
                                    <p:cond delay="0"/>
                                  </p:stCondLst>
                                  <p:childTnLst>
                                    <p:set>
                                      <p:cBhvr>
                                        <p:cTn dur="1" fill="hold">
                                          <p:stCondLst>
                                            <p:cond delay="0"/>
                                          </p:stCondLst>
                                        </p:cTn>
                                        <p:tgtEl>
                                          <p:spTgt spid="256"/>
                                        </p:tgtEl>
                                        <p:attrNameLst>
                                          <p:attrName>style.visibility</p:attrName>
                                        </p:attrNameLst>
                                      </p:cBhvr>
                                      <p:to>
                                        <p:strVal val="visible"/>
                                      </p:to>
                                    </p:set>
                                    <p:anim calcmode="lin" valueType="num">
                                      <p:cBhvr additive="base">
                                        <p:cTn dur="1000"/>
                                        <p:tgtEl>
                                          <p:spTgt spid="25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grpSp>
        <p:nvGrpSpPr>
          <p:cNvPr id="261" name="Google Shape;261;p21"/>
          <p:cNvGrpSpPr/>
          <p:nvPr/>
        </p:nvGrpSpPr>
        <p:grpSpPr>
          <a:xfrm flipH="1">
            <a:off x="247645" y="172446"/>
            <a:ext cx="2190765" cy="1675829"/>
            <a:chOff x="407914" y="422220"/>
            <a:chExt cx="7946190" cy="6078452"/>
          </a:xfrm>
        </p:grpSpPr>
        <p:grpSp>
          <p:nvGrpSpPr>
            <p:cNvPr id="262" name="Google Shape;262;p21"/>
            <p:cNvGrpSpPr/>
            <p:nvPr/>
          </p:nvGrpSpPr>
          <p:grpSpPr>
            <a:xfrm>
              <a:off x="407914" y="422220"/>
              <a:ext cx="4067259" cy="6043029"/>
              <a:chOff x="263536" y="550557"/>
              <a:chExt cx="4067259" cy="6043029"/>
            </a:xfrm>
          </p:grpSpPr>
          <p:grpSp>
            <p:nvGrpSpPr>
              <p:cNvPr id="263" name="Google Shape;263;p21"/>
              <p:cNvGrpSpPr/>
              <p:nvPr/>
            </p:nvGrpSpPr>
            <p:grpSpPr>
              <a:xfrm>
                <a:off x="263536" y="1600113"/>
                <a:ext cx="4067235" cy="4993473"/>
                <a:chOff x="-104587" y="1211987"/>
                <a:chExt cx="5092956" cy="6252784"/>
              </a:xfrm>
            </p:grpSpPr>
            <p:sp>
              <p:nvSpPr>
                <p:cNvPr id="264" name="Google Shape;264;p21"/>
                <p:cNvSpPr/>
                <p:nvPr/>
              </p:nvSpPr>
              <p:spPr>
                <a:xfrm>
                  <a:off x="2333006" y="2542605"/>
                  <a:ext cx="2641500" cy="22773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5" name="Google Shape;265;p21"/>
                <p:cNvSpPr/>
                <p:nvPr/>
              </p:nvSpPr>
              <p:spPr>
                <a:xfrm>
                  <a:off x="2346869" y="5187471"/>
                  <a:ext cx="2641500" cy="2277300"/>
                </a:xfrm>
                <a:prstGeom prst="hexagon">
                  <a:avLst>
                    <a:gd fmla="val 25000" name="adj"/>
                    <a:gd fmla="val 115470" name="vf"/>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6" name="Google Shape;266;p21"/>
                <p:cNvSpPr/>
                <p:nvPr/>
              </p:nvSpPr>
              <p:spPr>
                <a:xfrm>
                  <a:off x="-104587" y="1211987"/>
                  <a:ext cx="2641500" cy="2277300"/>
                </a:xfrm>
                <a:prstGeom prst="hexagon">
                  <a:avLst>
                    <a:gd fmla="val 25000" name="adj"/>
                    <a:gd fmla="val 115470" name="vf"/>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7" name="Google Shape;267;p21"/>
              <p:cNvSpPr/>
              <p:nvPr/>
            </p:nvSpPr>
            <p:spPr>
              <a:xfrm>
                <a:off x="2221195" y="550557"/>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8" name="Google Shape;268;p21"/>
            <p:cNvSpPr/>
            <p:nvPr/>
          </p:nvSpPr>
          <p:spPr>
            <a:xfrm>
              <a:off x="4286848" y="3608200"/>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p21"/>
            <p:cNvSpPr/>
            <p:nvPr/>
          </p:nvSpPr>
          <p:spPr>
            <a:xfrm>
              <a:off x="6244504" y="4682072"/>
              <a:ext cx="2109600" cy="1818600"/>
            </a:xfrm>
            <a:prstGeom prst="hexagon">
              <a:avLst>
                <a:gd fmla="val 25000" name="adj"/>
                <a:gd fmla="val 115470" name="vf"/>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0" name="Google Shape;270;p21"/>
          <p:cNvSpPr/>
          <p:nvPr/>
        </p:nvSpPr>
        <p:spPr>
          <a:xfrm>
            <a:off x="2573343" y="135809"/>
            <a:ext cx="9199500" cy="58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Data exploration and analysis</a:t>
            </a:r>
            <a:endParaRPr/>
          </a:p>
        </p:txBody>
      </p:sp>
      <p:cxnSp>
        <p:nvCxnSpPr>
          <p:cNvPr id="271" name="Google Shape;271;p21"/>
          <p:cNvCxnSpPr/>
          <p:nvPr/>
        </p:nvCxnSpPr>
        <p:spPr>
          <a:xfrm>
            <a:off x="2573344" y="963237"/>
            <a:ext cx="6997200" cy="0"/>
          </a:xfrm>
          <a:prstGeom prst="straightConnector1">
            <a:avLst/>
          </a:prstGeom>
          <a:noFill/>
          <a:ln cap="flat" cmpd="sng" w="57150">
            <a:solidFill>
              <a:schemeClr val="accent1"/>
            </a:solidFill>
            <a:prstDash val="solid"/>
            <a:miter lim="800000"/>
            <a:headEnd len="sm" w="sm" type="none"/>
            <a:tailEnd len="sm" w="sm" type="none"/>
          </a:ln>
        </p:spPr>
      </p:cxnSp>
      <p:sp>
        <p:nvSpPr>
          <p:cNvPr id="272" name="Google Shape;272;p21"/>
          <p:cNvSpPr txBox="1"/>
          <p:nvPr/>
        </p:nvSpPr>
        <p:spPr>
          <a:xfrm>
            <a:off x="3365624" y="1005840"/>
            <a:ext cx="50595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0070C0"/>
                </a:solidFill>
                <a:latin typeface="Calibri"/>
                <a:ea typeface="Calibri"/>
                <a:cs typeface="Calibri"/>
                <a:sym typeface="Calibri"/>
              </a:rPr>
              <a:t>Market Share &amp; Categorical Predictors</a:t>
            </a:r>
            <a:endParaRPr/>
          </a:p>
        </p:txBody>
      </p:sp>
      <p:pic>
        <p:nvPicPr>
          <p:cNvPr id="273" name="Google Shape;273;p21"/>
          <p:cNvPicPr preferRelativeResize="0"/>
          <p:nvPr/>
        </p:nvPicPr>
        <p:blipFill>
          <a:blip r:embed="rId3">
            <a:alphaModFix/>
          </a:blip>
          <a:stretch>
            <a:fillRect/>
          </a:stretch>
        </p:blipFill>
        <p:spPr>
          <a:xfrm>
            <a:off x="938609" y="4410075"/>
            <a:ext cx="10340141" cy="2447925"/>
          </a:xfrm>
          <a:prstGeom prst="rect">
            <a:avLst/>
          </a:prstGeom>
          <a:noFill/>
          <a:ln>
            <a:noFill/>
          </a:ln>
        </p:spPr>
      </p:pic>
      <p:pic>
        <p:nvPicPr>
          <p:cNvPr id="274" name="Google Shape;274;p21"/>
          <p:cNvPicPr preferRelativeResize="0"/>
          <p:nvPr/>
        </p:nvPicPr>
        <p:blipFill>
          <a:blip r:embed="rId4">
            <a:alphaModFix/>
          </a:blip>
          <a:stretch>
            <a:fillRect/>
          </a:stretch>
        </p:blipFill>
        <p:spPr>
          <a:xfrm>
            <a:off x="913250" y="1679775"/>
            <a:ext cx="10340141" cy="2447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